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image/gif" Extension="gif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5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5.xml"/>
  <Override ContentType="application/vnd.openxmlformats-officedocument.presentationml.slide+xml" PartName="/ppt/slides/slide34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3.xml"/>
  <Override ContentType="application/vnd.openxmlformats-officedocument.presentationml.slide+xml" PartName="/ppt/slides/slide38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2.xml"/>
  <Override ContentType="application/vnd.openxmlformats-officedocument.presentationml.slide+xml" PartName="/ppt/slides/slide37.xml"/>
  <Override ContentType="application/vnd.openxmlformats-officedocument.presentationml.slide+xml" PartName="/ppt/slides/slide1.xml"/>
  <Override ContentType="application/vnd.openxmlformats-officedocument.presentationml.slide+xml" PartName="/ppt/slides/slide28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36.xml"/>
  <Override ContentType="application/vnd.openxmlformats-officedocument.presentationml.slide+xml" PartName="/ppt/slides/slide31.xml"/>
  <Override ContentType="application/vnd.openxmlformats-officedocument.presentationml.slide+xml" PartName="/ppt/slides/slide23.xml"/>
  <Override ContentType="application/vnd.openxmlformats-officedocument.presentationml.slide+xml" PartName="/ppt/slides/slide27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4.xml"/>
  <Override ContentType="application/vnd.openxmlformats-officedocument.presentationml.slide+xml" PartName="/ppt/slides/slide40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56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  <p:sldId id="293" r:id="rId43"/>
    <p:sldId id="294" r:id="rId44"/>
    <p:sldId id="295" r:id="rId45"/>
  </p:sldIdLst>
  <p:sldSz cy="6858000" cx="12192000"/>
  <p:notesSz cx="6858000" cy="9144000"/>
  <p:embeddedFontLst>
    <p:embeddedFont>
      <p:font typeface="Barlow Condensed SemiBold"/>
      <p:regular r:id="rId46"/>
      <p:bold r:id="rId47"/>
      <p:italic r:id="rId48"/>
      <p:boldItalic r:id="rId49"/>
    </p:embeddedFont>
    <p:embeddedFont>
      <p:font typeface="Barlow Condensed"/>
      <p:regular r:id="rId50"/>
      <p:bold r:id="rId51"/>
      <p:italic r:id="rId52"/>
      <p:boldItalic r:id="rId53"/>
    </p:embeddedFont>
    <p:embeddedFont>
      <p:font typeface="Roboto Condensed Light"/>
      <p:regular r:id="rId54"/>
      <p:bold r:id="rId55"/>
      <p:italic r:id="rId56"/>
      <p:boldItalic r:id="rId57"/>
    </p:embeddedFont>
    <p:embeddedFont>
      <p:font typeface="Helvetica Neue"/>
      <p:regular r:id="rId58"/>
      <p:bold r:id="rId59"/>
      <p:italic r:id="rId60"/>
      <p:boldItalic r:id="rId61"/>
    </p:embeddedFont>
    <p:embeddedFont>
      <p:font typeface="Barlow ExtraBold"/>
      <p:bold r:id="rId62"/>
      <p:boldItalic r:id="rId63"/>
    </p:embeddedFont>
    <p:embeddedFont>
      <p:font typeface="Barlow SemiBold"/>
      <p:regular r:id="rId64"/>
      <p:bold r:id="rId65"/>
      <p:italic r:id="rId66"/>
      <p:boldItalic r:id="rId67"/>
    </p:embeddedFont>
    <p:embeddedFont>
      <p:font typeface="Roboto Mono"/>
      <p:regular r:id="rId68"/>
      <p:bold r:id="rId69"/>
      <p:italic r:id="rId70"/>
      <p:boldItalic r:id="rId71"/>
    </p:embeddedFont>
    <p:embeddedFont>
      <p:font typeface="Barlow"/>
      <p:regular r:id="rId72"/>
      <p:bold r:id="rId73"/>
      <p:italic r:id="rId74"/>
      <p:boldItalic r:id="rId75"/>
    </p:embeddedFont>
    <p:embeddedFont>
      <p:font typeface="Play"/>
      <p:regular r:id="rId76"/>
      <p:bold r:id="rId77"/>
    </p:embeddedFont>
    <p:embeddedFont>
      <p:font typeface="Roboto"/>
      <p:regular r:id="rId78"/>
      <p:bold r:id="rId79"/>
      <p:italic r:id="rId80"/>
      <p:boldItalic r:id="rId81"/>
    </p:embeddedFont>
    <p:embeddedFont>
      <p:font typeface="Montserrat"/>
      <p:regular r:id="rId82"/>
      <p:bold r:id="rId83"/>
      <p:italic r:id="rId84"/>
      <p:boldItalic r:id="rId85"/>
    </p:embeddedFont>
    <p:embeddedFont>
      <p:font typeface="Lato Light"/>
      <p:regular r:id="rId86"/>
      <p:bold r:id="rId87"/>
      <p:italic r:id="rId88"/>
      <p:boldItalic r:id="rId89"/>
    </p:embeddedFont>
    <p:embeddedFont>
      <p:font typeface="Barlow Medium"/>
      <p:regular r:id="rId90"/>
      <p:bold r:id="rId91"/>
      <p:italic r:id="rId92"/>
      <p:boldItalic r:id="rId93"/>
    </p:embeddedFont>
    <p:embeddedFont>
      <p:font typeface="Open Sans ExtraBold"/>
      <p:bold r:id="rId94"/>
      <p:boldItalic r:id="rId95"/>
    </p:embeddedFont>
    <p:embeddedFont>
      <p:font typeface="Barlow Semi Condensed"/>
      <p:regular r:id="rId96"/>
      <p:bold r:id="rId97"/>
      <p:italic r:id="rId98"/>
      <p:boldItalic r:id="rId99"/>
    </p:embeddedFont>
    <p:embeddedFont>
      <p:font typeface="Open Sans Light"/>
      <p:regular r:id="rId100"/>
      <p:bold r:id="rId101"/>
      <p:italic r:id="rId102"/>
      <p:boldItalic r:id="rId10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pos="490">
          <p15:clr>
            <a:srgbClr val="747775"/>
          </p15:clr>
        </p15:guide>
        <p15:guide id="2" orient="horz" pos="1701">
          <p15:clr>
            <a:srgbClr val="747775"/>
          </p15:clr>
        </p15:guide>
        <p15:guide id="3" orient="horz" pos="4025">
          <p15:clr>
            <a:srgbClr val="747775"/>
          </p15:clr>
        </p15:guide>
        <p15:guide id="4" pos="6037">
          <p15:clr>
            <a:srgbClr val="747775"/>
          </p15:clr>
        </p15:guide>
        <p15:guide id="5" pos="7175">
          <p15:clr>
            <a:srgbClr val="747775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490"/>
        <p:guide pos="1701" orient="horz"/>
        <p:guide pos="4025" orient="horz"/>
        <p:guide pos="6037"/>
        <p:guide pos="7175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5.xml"/><Relationship Id="rId42" Type="http://schemas.openxmlformats.org/officeDocument/2006/relationships/slide" Target="slides/slide37.xml"/><Relationship Id="rId41" Type="http://schemas.openxmlformats.org/officeDocument/2006/relationships/slide" Target="slides/slide36.xml"/><Relationship Id="rId44" Type="http://schemas.openxmlformats.org/officeDocument/2006/relationships/slide" Target="slides/slide39.xml"/><Relationship Id="rId43" Type="http://schemas.openxmlformats.org/officeDocument/2006/relationships/slide" Target="slides/slide38.xml"/><Relationship Id="rId46" Type="http://schemas.openxmlformats.org/officeDocument/2006/relationships/font" Target="fonts/BarlowCondensedSemiBold-regular.fntdata"/><Relationship Id="rId45" Type="http://schemas.openxmlformats.org/officeDocument/2006/relationships/slide" Target="slides/slide40.xml"/><Relationship Id="rId48" Type="http://schemas.openxmlformats.org/officeDocument/2006/relationships/font" Target="fonts/BarlowCondensedSemiBold-italic.fntdata"/><Relationship Id="rId47" Type="http://schemas.openxmlformats.org/officeDocument/2006/relationships/font" Target="fonts/BarlowCondensedSemiBold-bold.fntdata"/><Relationship Id="rId49" Type="http://schemas.openxmlformats.org/officeDocument/2006/relationships/font" Target="fonts/BarlowCondensedSemiBold-boldItalic.fntdata"/><Relationship Id="rId103" Type="http://schemas.openxmlformats.org/officeDocument/2006/relationships/font" Target="fonts/OpenSansLight-boldItalic.fntdata"/><Relationship Id="rId102" Type="http://schemas.openxmlformats.org/officeDocument/2006/relationships/font" Target="fonts/OpenSansLight-italic.fntdata"/><Relationship Id="rId101" Type="http://schemas.openxmlformats.org/officeDocument/2006/relationships/font" Target="fonts/OpenSansLight-bold.fntdata"/><Relationship Id="rId100" Type="http://schemas.openxmlformats.org/officeDocument/2006/relationships/font" Target="fonts/OpenSansLight-regular.fntdata"/><Relationship Id="rId31" Type="http://schemas.openxmlformats.org/officeDocument/2006/relationships/slide" Target="slides/slide26.xml"/><Relationship Id="rId30" Type="http://schemas.openxmlformats.org/officeDocument/2006/relationships/slide" Target="slides/slide25.xml"/><Relationship Id="rId33" Type="http://schemas.openxmlformats.org/officeDocument/2006/relationships/slide" Target="slides/slide28.xml"/><Relationship Id="rId32" Type="http://schemas.openxmlformats.org/officeDocument/2006/relationships/slide" Target="slides/slide27.xml"/><Relationship Id="rId35" Type="http://schemas.openxmlformats.org/officeDocument/2006/relationships/slide" Target="slides/slide30.xml"/><Relationship Id="rId34" Type="http://schemas.openxmlformats.org/officeDocument/2006/relationships/slide" Target="slides/slide29.xml"/><Relationship Id="rId37" Type="http://schemas.openxmlformats.org/officeDocument/2006/relationships/slide" Target="slides/slide32.xml"/><Relationship Id="rId36" Type="http://schemas.openxmlformats.org/officeDocument/2006/relationships/slide" Target="slides/slide31.xml"/><Relationship Id="rId39" Type="http://schemas.openxmlformats.org/officeDocument/2006/relationships/slide" Target="slides/slide34.xml"/><Relationship Id="rId38" Type="http://schemas.openxmlformats.org/officeDocument/2006/relationships/slide" Target="slides/slide33.xml"/><Relationship Id="rId20" Type="http://schemas.openxmlformats.org/officeDocument/2006/relationships/slide" Target="slides/slide15.xml"/><Relationship Id="rId22" Type="http://schemas.openxmlformats.org/officeDocument/2006/relationships/slide" Target="slides/slide17.xml"/><Relationship Id="rId21" Type="http://schemas.openxmlformats.org/officeDocument/2006/relationships/slide" Target="slides/slide16.xml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26" Type="http://schemas.openxmlformats.org/officeDocument/2006/relationships/slide" Target="slides/slide21.xml"/><Relationship Id="rId25" Type="http://schemas.openxmlformats.org/officeDocument/2006/relationships/slide" Target="slides/slide20.xml"/><Relationship Id="rId28" Type="http://schemas.openxmlformats.org/officeDocument/2006/relationships/slide" Target="slides/slide23.xml"/><Relationship Id="rId27" Type="http://schemas.openxmlformats.org/officeDocument/2006/relationships/slide" Target="slides/slide22.xml"/><Relationship Id="rId29" Type="http://schemas.openxmlformats.org/officeDocument/2006/relationships/slide" Target="slides/slide24.xml"/><Relationship Id="rId95" Type="http://schemas.openxmlformats.org/officeDocument/2006/relationships/font" Target="fonts/OpenSansExtraBold-boldItalic.fntdata"/><Relationship Id="rId94" Type="http://schemas.openxmlformats.org/officeDocument/2006/relationships/font" Target="fonts/OpenSansExtraBold-bold.fntdata"/><Relationship Id="rId97" Type="http://schemas.openxmlformats.org/officeDocument/2006/relationships/font" Target="fonts/BarlowSemiCondensed-bold.fntdata"/><Relationship Id="rId96" Type="http://schemas.openxmlformats.org/officeDocument/2006/relationships/font" Target="fonts/BarlowSemiCondensed-regular.fntdata"/><Relationship Id="rId11" Type="http://schemas.openxmlformats.org/officeDocument/2006/relationships/slide" Target="slides/slide6.xml"/><Relationship Id="rId99" Type="http://schemas.openxmlformats.org/officeDocument/2006/relationships/font" Target="fonts/BarlowSemiCondensed-boldItalic.fntdata"/><Relationship Id="rId10" Type="http://schemas.openxmlformats.org/officeDocument/2006/relationships/slide" Target="slides/slide5.xml"/><Relationship Id="rId98" Type="http://schemas.openxmlformats.org/officeDocument/2006/relationships/font" Target="fonts/BarlowSemiCondensed-italic.fntdata"/><Relationship Id="rId13" Type="http://schemas.openxmlformats.org/officeDocument/2006/relationships/slide" Target="slides/slide8.xml"/><Relationship Id="rId12" Type="http://schemas.openxmlformats.org/officeDocument/2006/relationships/slide" Target="slides/slide7.xml"/><Relationship Id="rId91" Type="http://schemas.openxmlformats.org/officeDocument/2006/relationships/font" Target="fonts/BarlowMedium-bold.fntdata"/><Relationship Id="rId90" Type="http://schemas.openxmlformats.org/officeDocument/2006/relationships/font" Target="fonts/BarlowMedium-regular.fntdata"/><Relationship Id="rId93" Type="http://schemas.openxmlformats.org/officeDocument/2006/relationships/font" Target="fonts/BarlowMedium-boldItalic.fntdata"/><Relationship Id="rId92" Type="http://schemas.openxmlformats.org/officeDocument/2006/relationships/font" Target="fonts/BarlowMedium-italic.fntdata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19" Type="http://schemas.openxmlformats.org/officeDocument/2006/relationships/slide" Target="slides/slide14.xml"/><Relationship Id="rId18" Type="http://schemas.openxmlformats.org/officeDocument/2006/relationships/slide" Target="slides/slide13.xml"/><Relationship Id="rId84" Type="http://schemas.openxmlformats.org/officeDocument/2006/relationships/font" Target="fonts/Montserrat-italic.fntdata"/><Relationship Id="rId83" Type="http://schemas.openxmlformats.org/officeDocument/2006/relationships/font" Target="fonts/Montserrat-bold.fntdata"/><Relationship Id="rId86" Type="http://schemas.openxmlformats.org/officeDocument/2006/relationships/font" Target="fonts/LatoLight-regular.fntdata"/><Relationship Id="rId85" Type="http://schemas.openxmlformats.org/officeDocument/2006/relationships/font" Target="fonts/Montserrat-boldItalic.fntdata"/><Relationship Id="rId88" Type="http://schemas.openxmlformats.org/officeDocument/2006/relationships/font" Target="fonts/LatoLight-italic.fntdata"/><Relationship Id="rId87" Type="http://schemas.openxmlformats.org/officeDocument/2006/relationships/font" Target="fonts/LatoLight-bold.fntdata"/><Relationship Id="rId89" Type="http://schemas.openxmlformats.org/officeDocument/2006/relationships/font" Target="fonts/LatoLight-boldItalic.fntdata"/><Relationship Id="rId80" Type="http://schemas.openxmlformats.org/officeDocument/2006/relationships/font" Target="fonts/Roboto-italic.fntdata"/><Relationship Id="rId82" Type="http://schemas.openxmlformats.org/officeDocument/2006/relationships/font" Target="fonts/Montserrat-regular.fntdata"/><Relationship Id="rId81" Type="http://schemas.openxmlformats.org/officeDocument/2006/relationships/font" Target="fonts/Roboto-bold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73" Type="http://schemas.openxmlformats.org/officeDocument/2006/relationships/font" Target="fonts/Barlow-bold.fntdata"/><Relationship Id="rId72" Type="http://schemas.openxmlformats.org/officeDocument/2006/relationships/font" Target="fonts/Barlow-regular.fntdata"/><Relationship Id="rId75" Type="http://schemas.openxmlformats.org/officeDocument/2006/relationships/font" Target="fonts/Barlow-boldItalic.fntdata"/><Relationship Id="rId74" Type="http://schemas.openxmlformats.org/officeDocument/2006/relationships/font" Target="fonts/Barlow-italic.fntdata"/><Relationship Id="rId77" Type="http://schemas.openxmlformats.org/officeDocument/2006/relationships/font" Target="fonts/Play-bold.fntdata"/><Relationship Id="rId76" Type="http://schemas.openxmlformats.org/officeDocument/2006/relationships/font" Target="fonts/Play-regular.fntdata"/><Relationship Id="rId79" Type="http://schemas.openxmlformats.org/officeDocument/2006/relationships/font" Target="fonts/Roboto-bold.fntdata"/><Relationship Id="rId78" Type="http://schemas.openxmlformats.org/officeDocument/2006/relationships/font" Target="fonts/Roboto-regular.fntdata"/><Relationship Id="rId71" Type="http://schemas.openxmlformats.org/officeDocument/2006/relationships/font" Target="fonts/RobotoMono-boldItalic.fntdata"/><Relationship Id="rId70" Type="http://schemas.openxmlformats.org/officeDocument/2006/relationships/font" Target="fonts/RobotoMono-italic.fntdata"/><Relationship Id="rId62" Type="http://schemas.openxmlformats.org/officeDocument/2006/relationships/font" Target="fonts/BarlowExtraBold-bold.fntdata"/><Relationship Id="rId61" Type="http://schemas.openxmlformats.org/officeDocument/2006/relationships/font" Target="fonts/HelveticaNeue-boldItalic.fntdata"/><Relationship Id="rId64" Type="http://schemas.openxmlformats.org/officeDocument/2006/relationships/font" Target="fonts/BarlowSemiBold-regular.fntdata"/><Relationship Id="rId63" Type="http://schemas.openxmlformats.org/officeDocument/2006/relationships/font" Target="fonts/BarlowExtraBold-boldItalic.fntdata"/><Relationship Id="rId66" Type="http://schemas.openxmlformats.org/officeDocument/2006/relationships/font" Target="fonts/BarlowSemiBold-italic.fntdata"/><Relationship Id="rId65" Type="http://schemas.openxmlformats.org/officeDocument/2006/relationships/font" Target="fonts/BarlowSemiBold-bold.fntdata"/><Relationship Id="rId68" Type="http://schemas.openxmlformats.org/officeDocument/2006/relationships/font" Target="fonts/RobotoMono-regular.fntdata"/><Relationship Id="rId67" Type="http://schemas.openxmlformats.org/officeDocument/2006/relationships/font" Target="fonts/BarlowSemiBold-boldItalic.fntdata"/><Relationship Id="rId60" Type="http://schemas.openxmlformats.org/officeDocument/2006/relationships/font" Target="fonts/HelveticaNeue-italic.fntdata"/><Relationship Id="rId69" Type="http://schemas.openxmlformats.org/officeDocument/2006/relationships/font" Target="fonts/RobotoMono-bold.fntdata"/><Relationship Id="rId51" Type="http://schemas.openxmlformats.org/officeDocument/2006/relationships/font" Target="fonts/BarlowCondensed-bold.fntdata"/><Relationship Id="rId50" Type="http://schemas.openxmlformats.org/officeDocument/2006/relationships/font" Target="fonts/BarlowCondensed-regular.fntdata"/><Relationship Id="rId53" Type="http://schemas.openxmlformats.org/officeDocument/2006/relationships/font" Target="fonts/BarlowCondensed-boldItalic.fntdata"/><Relationship Id="rId52" Type="http://schemas.openxmlformats.org/officeDocument/2006/relationships/font" Target="fonts/BarlowCondensed-italic.fntdata"/><Relationship Id="rId55" Type="http://schemas.openxmlformats.org/officeDocument/2006/relationships/font" Target="fonts/RobotoCondensedLight-bold.fntdata"/><Relationship Id="rId54" Type="http://schemas.openxmlformats.org/officeDocument/2006/relationships/font" Target="fonts/RobotoCondensedLight-regular.fntdata"/><Relationship Id="rId57" Type="http://schemas.openxmlformats.org/officeDocument/2006/relationships/font" Target="fonts/RobotoCondensedLight-boldItalic.fntdata"/><Relationship Id="rId56" Type="http://schemas.openxmlformats.org/officeDocument/2006/relationships/font" Target="fonts/RobotoCondensedLight-italic.fntdata"/><Relationship Id="rId59" Type="http://schemas.openxmlformats.org/officeDocument/2006/relationships/font" Target="fonts/HelveticaNeue-bold.fntdata"/><Relationship Id="rId58" Type="http://schemas.openxmlformats.org/officeDocument/2006/relationships/font" Target="fonts/HelveticaNeue-regular.fntdata"/></Relationships>
</file>

<file path=ppt/media/image1.png>
</file>

<file path=ppt/media/image10.png>
</file>

<file path=ppt/media/image11.png>
</file>

<file path=ppt/media/image12.png>
</file>

<file path=ppt/media/image16.png>
</file>

<file path=ppt/media/image19.png>
</file>

<file path=ppt/media/image2.jpg>
</file>

<file path=ppt/media/image20.png>
</file>

<file path=ppt/media/image21.png>
</file>

<file path=ppt/media/image22.png>
</file>

<file path=ppt/media/image24.png>
</file>

<file path=ppt/media/image25.gif>
</file>

<file path=ppt/media/image26.png>
</file>

<file path=ppt/media/image27.png>
</file>

<file path=ppt/media/image29.png>
</file>

<file path=ppt/media/image3.png>
</file>

<file path=ppt/media/image31.png>
</file>

<file path=ppt/media/image33.png>
</file>

<file path=ppt/media/image34.png>
</file>

<file path=ppt/media/image35.png>
</file>

<file path=ppt/media/image36.gif>
</file>

<file path=ppt/media/image37.png>
</file>

<file path=ppt/media/image39.png>
</file>

<file path=ppt/media/image40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/>
          <p:nvPr>
            <p:ph idx="2" type="hdr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4" name="Google Shape;4;n"/>
          <p:cNvSpPr txBox="1"/>
          <p:nvPr>
            <p:ph idx="10" type="dt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5" name="Google Shape;5;n"/>
          <p:cNvSpPr/>
          <p:nvPr>
            <p:ph idx="3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" name="Google Shape;6;n"/>
          <p:cNvSpPr txBox="1"/>
          <p:nvPr>
            <p:ph idx="1" type="body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7" name="Google Shape;7;n"/>
          <p:cNvSpPr txBox="1"/>
          <p:nvPr>
            <p:ph idx="11" type="ftr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  <p:sp>
        <p:nvSpPr>
          <p:cNvPr id="8" name="Google Shape;8;n"/>
          <p:cNvSpPr txBox="1"/>
          <p:nvPr>
            <p:ph idx="12" type="sldNum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b="0" i="0" lang="pt-BR" sz="1200" u="none" cap="none" strike="noStrik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200" u="none" cap="none" strike="noStrik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" name="Shape 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Google Shape;56;g32360af8df6_0_0:notes"/>
          <p:cNvSpPr/>
          <p:nvPr>
            <p:ph idx="2" type="sldImg"/>
          </p:nvPr>
        </p:nvSpPr>
        <p:spPr>
          <a:xfrm>
            <a:off x="381175" y="685800"/>
            <a:ext cx="60963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" name="Google Shape;57;g32360af8df6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0" name="Shape 2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1" name="Google Shape;251;g324cd7bfd1e_0_8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52" name="Google Shape;252;g324cd7bfd1e_0_8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53" name="Google Shape;253;g324cd7bfd1e_0_8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6" name="Shape 2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7" name="Google Shape;267;g1ff6f64ff06_0_2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68" name="Google Shape;268;g1ff6f64ff06_0_2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69" name="Google Shape;269;g1ff6f64ff06_0_2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90" name="Shape 2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1" name="Google Shape;291;g324791a8361_0_21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92" name="Google Shape;292;g324791a8361_0_21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93" name="Google Shape;293;g324791a8361_0_21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14" name="Shape 3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5" name="Google Shape;315;g324791a8361_0_241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16" name="Google Shape;316;g324791a8361_0_241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17" name="Google Shape;317;g324791a8361_0_241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2" name="Shape 3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3" name="Google Shape;333;g324791a8361_0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34" name="Google Shape;334;g324791a8361_0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35" name="Google Shape;335;g324791a8361_0_2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4" name="Shape 3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5" name="Google Shape;355;g324791a8361_0_28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56" name="Google Shape;356;g324791a8361_0_28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57" name="Google Shape;357;g324791a8361_0_28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6" name="Shape 3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7" name="Google Shape;377;g324791a8361_0_31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378" name="Google Shape;378;g324791a8361_0_31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9" name="Google Shape;379;g324791a8361_0_31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98" name="Shape 3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9" name="Google Shape;399;g324cd7bfd1e_0_1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00" name="Google Shape;400;g324cd7bfd1e_0_1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01" name="Google Shape;401;g324cd7bfd1e_0_1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17" name="Shape 4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8" name="Google Shape;418;g1ff6f64ff06_0_5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19" name="Google Shape;419;g1ff6f64ff06_0_5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20" name="Google Shape;420;g1ff6f64ff06_0_5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32" name="Shape 4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3" name="Google Shape;433;g1ff6f64ff06_0_47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34" name="Google Shape;434;g1ff6f64ff06_0_47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35" name="Google Shape;435;g1ff6f64ff06_0_47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2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g32360af8df6_0_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4" name="Google Shape;74;g32360af8df6_0_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" name="Google Shape;75;g32360af8df6_0_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50" name="Shape 4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1" name="Google Shape;451;g32360b03f6c_1_22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52" name="Google Shape;452;g32360b03f6c_1_22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53" name="Google Shape;453;g32360b03f6c_1_22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72" name="Shape 4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3" name="Google Shape;473;g32360b03f6c_1_25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74" name="Google Shape;474;g32360b03f6c_1_25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75" name="Google Shape;475;g32360b03f6c_1_25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1" name="Shape 4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2" name="Google Shape;492;g1ff6f64ff06_0_58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93" name="Google Shape;493;g1ff6f64ff06_0_58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94" name="Google Shape;494;g1ff6f64ff06_0_58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08" name="Shape 5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9" name="Google Shape;509;g32360b03f6c_1_156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10" name="Google Shape;510;g32360b03f6c_1_156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11" name="Google Shape;511;g32360b03f6c_1_156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2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1ff6f64ff06_0_60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34" name="Google Shape;534;g1ff6f64ff06_0_60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5" name="Google Shape;535;g1ff6f64ff06_0_60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49" name="Shape 5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0" name="Google Shape;550;g2db4a684c9d_0_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51" name="Google Shape;551;g2db4a684c9d_0_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2" name="Google Shape;552;g2db4a684c9d_0_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71" name="Shape 5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2" name="Google Shape;572;g2e38d353e38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73" name="Google Shape;573;g2e38d353e38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74" name="Google Shape;574;g2e38d353e38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92" name="Shape 5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3" name="Google Shape;593;g324791a8361_0_13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594" name="Google Shape;594;g324791a8361_0_13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95" name="Google Shape;595;g324791a8361_0_13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10" name="Shape 6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1" name="Google Shape;611;g324791a8361_0_15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12" name="Google Shape;612;g324791a8361_0_15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3" name="Google Shape;613;g324791a8361_0_15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2" name="Shape 6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3" name="Google Shape;633;g326bcc0c35f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34" name="Google Shape;634;g326bcc0c35f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35" name="Google Shape;635;g326bcc0c35f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g32360af8df6_0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00" name="Google Shape;100;g32360af8df6_0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1" name="Google Shape;101;g32360af8df6_0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1" name="Shape 6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2" name="Google Shape;652;g324791a8361_0_6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53" name="Google Shape;653;g324791a8361_0_6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4" name="Google Shape;654;g324791a8361_0_6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2" name="Shape 6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3" name="Google Shape;663;g324791a8361_0_98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64" name="Google Shape;664;g324791a8361_0_98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65" name="Google Shape;665;g324791a8361_0_98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73" name="Shape 6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4" name="Google Shape;674;g324791a8361_0_17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75" name="Google Shape;675;g324791a8361_0_17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76" name="Google Shape;676;g324791a8361_0_17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0" name="Shape 6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1" name="Google Shape;691;g324791a8361_0_1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692" name="Google Shape;692;g324791a8361_0_1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93" name="Google Shape;693;g324791a8361_0_1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2" name="Shape 7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3" name="Google Shape;713;g324cd7bfd1e_0_143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14" name="Google Shape;714;g324cd7bfd1e_0_143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15" name="Google Shape;715;g324cd7bfd1e_0_143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g324cd7bfd1e_0_16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36" name="Google Shape;736;g324cd7bfd1e_0_16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7" name="Google Shape;737;g324cd7bfd1e_0_16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6" name="Shape 7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7" name="Google Shape;757;g324cd7bfd1e_0_1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58" name="Google Shape;758;g324cd7bfd1e_0_1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59" name="Google Shape;759;g324cd7bfd1e_0_1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0" name="Shape 7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1" name="Google Shape;781;g324cd7bfd1e_0_2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82" name="Google Shape;782;g324cd7bfd1e_0_2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87" name="Shape 7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8" name="Google Shape;788;g324791a8361_0_5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789" name="Google Shape;789;g324791a8361_0_5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90" name="Google Shape;790;g324791a8361_0_5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8" name="Shape 7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" name="Google Shape;799;g324cd7bfd1e_0_26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00" name="Google Shape;800;g324cd7bfd1e_0_26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01" name="Google Shape;801;g324cd7bfd1e_0_26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2360b03f6c_1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100"/>
              <a:buNone/>
            </a:pPr>
            <a:r>
              <a:t/>
            </a:r>
            <a:endParaRPr/>
          </a:p>
        </p:txBody>
      </p:sp>
      <p:sp>
        <p:nvSpPr>
          <p:cNvPr id="127" name="Google Shape;127;g32360b03f6c_1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19" name="Shape 8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0" name="Google Shape;820;g324cd7bfd1e_0_282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821" name="Google Shape;821;g324cd7bfd1e_0_282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22" name="Google Shape;822;g324cd7bfd1e_0_282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324cd7bfd1e_0_9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42" name="Google Shape;142;g324cd7bfd1e_0_9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3" name="Google Shape;143;g324cd7bfd1e_0_9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g324cd7bfd1e_0_0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57" name="Google Shape;157;g324cd7bfd1e_0_0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8" name="Google Shape;158;g324cd7bfd1e_0_0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g32360b03f6c_1_14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185" name="Google Shape;185;g32360b03f6c_1_14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6" name="Google Shape;186;g32360b03f6c_1_14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10" name="Shape 2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1" name="Google Shape;211;g32360b03f6c_1_87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12" name="Google Shape;212;g32360b03f6c_1_87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13" name="Google Shape;213;g32360b03f6c_1_87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4" name="Shape 2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5" name="Google Shape;235;g2b2f3fbab9e_1_119:notes"/>
          <p:cNvSpPr/>
          <p:nvPr>
            <p:ph idx="2" type="sldImg"/>
          </p:nvPr>
        </p:nvSpPr>
        <p:spPr>
          <a:xfrm>
            <a:off x="685800" y="1143000"/>
            <a:ext cx="5486400" cy="30861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236" name="Google Shape;236;g2b2f3fbab9e_1_119:notes"/>
          <p:cNvSpPr txBox="1"/>
          <p:nvPr>
            <p:ph idx="1" type="body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37" name="Google Shape;237;g2b2f3fbab9e_1_119:notes"/>
          <p:cNvSpPr txBox="1"/>
          <p:nvPr>
            <p:ph idx="12" type="sldNum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jpg"/><Relationship Id="rId3" Type="http://schemas.openxmlformats.org/officeDocument/2006/relationships/image" Target="../media/image3.png"/><Relationship Id="rId4" Type="http://schemas.openxmlformats.org/officeDocument/2006/relationships/image" Target="../media/image1.png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Section header" type="secHead">
  <p:cSld name="SECTION_HEADER">
    <p:spTree>
      <p:nvGrpSpPr>
        <p:cNvPr id="10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Google Shape;11;p2"/>
          <p:cNvSpPr txBox="1"/>
          <p:nvPr>
            <p:ph type="title"/>
          </p:nvPr>
        </p:nvSpPr>
        <p:spPr>
          <a:xfrm>
            <a:off x="415600" y="2867800"/>
            <a:ext cx="11360700" cy="11223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800"/>
              <a:buFont typeface="Arial"/>
              <a:buNone/>
              <a:defRPr b="0" i="0" sz="4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body" type="tx">
  <p:cSld name="TITLE_AND_BODY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415600" y="593367"/>
            <a:ext cx="11360700" cy="7635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7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5" name="Google Shape;15;p3"/>
          <p:cNvSpPr txBox="1"/>
          <p:nvPr>
            <p:ph idx="1" type="body"/>
          </p:nvPr>
        </p:nvSpPr>
        <p:spPr>
          <a:xfrm>
            <a:off x="415600" y="1536633"/>
            <a:ext cx="11360700" cy="45552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810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349250" lvl="1" marL="914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349250" lvl="2" marL="1371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349250" lvl="3" marL="18288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349250" lvl="4" marL="22860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349250" lvl="5" marL="27432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349250" lvl="6" marL="32004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349250" lvl="7" marL="3657600" marR="0" rtl="0" algn="l">
              <a:lnSpc>
                <a:spcPct val="115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349250" lvl="8" marL="4114800" marR="0" rtl="0" algn="l">
              <a:lnSpc>
                <a:spcPct val="115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6" name="Google Shape;16;p3"/>
          <p:cNvSpPr txBox="1"/>
          <p:nvPr>
            <p:ph idx="12" type="sldNum"/>
          </p:nvPr>
        </p:nvSpPr>
        <p:spPr>
          <a:xfrm>
            <a:off x="11296611" y="6217623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  <a:defRPr b="0" i="0" sz="1300" u="none" cap="none" strike="noStrike">
                <a:solidFill>
                  <a:schemeClr val="dk2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001" type="blank">
  <p:cSld name="BLANK">
    <p:spTree>
      <p:nvGrpSpPr>
        <p:cNvPr id="17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4"/>
          <p:cNvSpPr txBox="1"/>
          <p:nvPr>
            <p:ph idx="12" type="sldNum"/>
          </p:nvPr>
        </p:nvSpPr>
        <p:spPr>
          <a:xfrm>
            <a:off x="11307445" y="6333134"/>
            <a:ext cx="731700" cy="5247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  <a:def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  <p:sp>
        <p:nvSpPr>
          <p:cNvPr id="19" name="Google Shape;19;p4"/>
          <p:cNvSpPr/>
          <p:nvPr/>
        </p:nvSpPr>
        <p:spPr>
          <a:xfrm>
            <a:off x="0" y="-1200"/>
            <a:ext cx="12192000" cy="68604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20" name="Google Shape;20;p4"/>
          <p:cNvPicPr preferRelativeResize="0"/>
          <p:nvPr/>
        </p:nvPicPr>
        <p:blipFill rotWithShape="1">
          <a:blip r:embed="rId2">
            <a:alphaModFix/>
          </a:blip>
          <a:srcRect b="3196" l="19264" r="5216" t="7721"/>
          <a:stretch/>
        </p:blipFill>
        <p:spPr>
          <a:xfrm rot="10800000">
            <a:off x="6334500" y="-2250"/>
            <a:ext cx="5857500" cy="6862500"/>
          </a:xfrm>
          <a:prstGeom prst="flowChartDelay">
            <a:avLst/>
          </a:prstGeom>
          <a:noFill/>
          <a:ln>
            <a:noFill/>
          </a:ln>
        </p:spPr>
      </p:pic>
      <p:sp>
        <p:nvSpPr>
          <p:cNvPr id="21" name="Google Shape;21;p4"/>
          <p:cNvSpPr/>
          <p:nvPr/>
        </p:nvSpPr>
        <p:spPr>
          <a:xfrm rot="-5400000">
            <a:off x="10276771" y="4945028"/>
            <a:ext cx="1276722" cy="255371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2" name="Google Shape;22;p4"/>
          <p:cNvSpPr txBox="1"/>
          <p:nvPr/>
        </p:nvSpPr>
        <p:spPr>
          <a:xfrm>
            <a:off x="650400" y="2009100"/>
            <a:ext cx="5121000" cy="2932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0" i="0" lang="pt-BR" sz="7000" u="none" cap="none" strike="noStrike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O NOME DO CURSO VAI BEM AQUI</a:t>
            </a:r>
            <a:endParaRPr b="0" i="0" sz="70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23" name="Google Shape;23;p4"/>
          <p:cNvSpPr txBox="1"/>
          <p:nvPr/>
        </p:nvSpPr>
        <p:spPr>
          <a:xfrm>
            <a:off x="691875" y="5981275"/>
            <a:ext cx="4302000" cy="646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24" name="Google Shape;24;p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91550" y="612725"/>
            <a:ext cx="2434249" cy="442975"/>
          </a:xfrm>
          <a:prstGeom prst="rect">
            <a:avLst/>
          </a:prstGeom>
          <a:noFill/>
          <a:ln>
            <a:noFill/>
          </a:ln>
        </p:spPr>
      </p:pic>
      <p:sp>
        <p:nvSpPr>
          <p:cNvPr id="25" name="Google Shape;25;p4"/>
          <p:cNvSpPr/>
          <p:nvPr/>
        </p:nvSpPr>
        <p:spPr>
          <a:xfrm rot="-5400000">
            <a:off x="11606223" y="5831003"/>
            <a:ext cx="1054200" cy="10542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" name="Google Shape;26;p4"/>
          <p:cNvSpPr/>
          <p:nvPr/>
        </p:nvSpPr>
        <p:spPr>
          <a:xfrm flipH="1" rot="-5400000">
            <a:off x="11378375" y="5468175"/>
            <a:ext cx="527648" cy="527648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" name="Google Shape;27;p4"/>
          <p:cNvSpPr/>
          <p:nvPr/>
        </p:nvSpPr>
        <p:spPr>
          <a:xfrm rot="5400000">
            <a:off x="9492802" y="5539136"/>
            <a:ext cx="583578" cy="1167318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8" name="Google Shape;28;p4"/>
          <p:cNvSpPr/>
          <p:nvPr/>
        </p:nvSpPr>
        <p:spPr>
          <a:xfrm rot="5400000">
            <a:off x="9586774" y="5202355"/>
            <a:ext cx="390582" cy="781272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9" name="Google Shape;29;p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0588550" y="5991236"/>
            <a:ext cx="655200" cy="583575"/>
          </a:xfrm>
          <a:prstGeom prst="rect">
            <a:avLst/>
          </a:prstGeom>
          <a:noFill/>
          <a:ln>
            <a:noFill/>
          </a:ln>
        </p:spPr>
      </p:pic>
      <p:sp>
        <p:nvSpPr>
          <p:cNvPr id="30" name="Google Shape;30;p4"/>
          <p:cNvSpPr/>
          <p:nvPr/>
        </p:nvSpPr>
        <p:spPr>
          <a:xfrm>
            <a:off x="10877675" y="4941300"/>
            <a:ext cx="500700" cy="500700"/>
          </a:xfrm>
          <a:prstGeom prst="ellipse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+ BULLET POINTS">
  <p:cSld name="TITLE_1_1_1_2">
    <p:bg>
      <p:bgPr>
        <a:solidFill>
          <a:schemeClr val="dk2"/>
        </a:solidFill>
      </p:bgPr>
    </p:bg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5"/>
          <p:cNvSpPr txBox="1"/>
          <p:nvPr>
            <p:ph type="ctrTitle"/>
          </p:nvPr>
        </p:nvSpPr>
        <p:spPr>
          <a:xfrm>
            <a:off x="7900033" y="425533"/>
            <a:ext cx="3492000" cy="612000"/>
          </a:xfrm>
          <a:prstGeom prst="rect">
            <a:avLst/>
          </a:prstGeom>
          <a:noFill/>
          <a:ln>
            <a:noFill/>
          </a:ln>
        </p:spPr>
        <p:txBody>
          <a:bodyPr anchorCtr="0" anchor="b" bIns="121900" lIns="121900" spcFirstLastPara="1" rIns="121900" wrap="square" tIns="121900">
            <a:noAutofit/>
          </a:bodyPr>
          <a:lstStyle>
            <a:lvl1pPr lv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Char char="●"/>
              <a:defRPr b="0" i="0" sz="13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●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○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900"/>
              <a:buFont typeface="Arial"/>
              <a:buChar char="■"/>
              <a:defRPr b="0" i="0" sz="19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3" name="Google Shape;33;p5"/>
          <p:cNvSpPr txBox="1"/>
          <p:nvPr>
            <p:ph idx="1" type="body"/>
          </p:nvPr>
        </p:nvSpPr>
        <p:spPr>
          <a:xfrm>
            <a:off x="1375733" y="1530367"/>
            <a:ext cx="8534700" cy="4253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>
            <a:lvl1pPr indent="-31115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1pPr>
            <a:lvl2pPr indent="-311150" lvl="1" marL="914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2pPr>
            <a:lvl3pPr indent="-311150" lvl="2" marL="1371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3pPr>
            <a:lvl4pPr indent="-311150" lvl="3" marL="18288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4pPr>
            <a:lvl5pPr indent="-311150" lvl="4" marL="22860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5pPr>
            <a:lvl6pPr indent="-311150" lvl="5" marL="27432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6pPr>
            <a:lvl7pPr indent="-311150" lvl="6" marL="32004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●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7pPr>
            <a:lvl8pPr indent="-311150" lvl="7" marL="3657600" marR="0" rtl="0" algn="l">
              <a:lnSpc>
                <a:spcPct val="150000"/>
              </a:lnSpc>
              <a:spcBef>
                <a:spcPts val="210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Lato Light"/>
              <a:buChar char="○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8pPr>
            <a:lvl9pPr indent="-311150" lvl="8" marL="4114800" marR="0" rtl="0" algn="l">
              <a:lnSpc>
                <a:spcPct val="150000"/>
              </a:lnSpc>
              <a:spcBef>
                <a:spcPts val="2100"/>
              </a:spcBef>
              <a:spcAft>
                <a:spcPts val="2100"/>
              </a:spcAft>
              <a:buClr>
                <a:srgbClr val="000000"/>
              </a:buClr>
              <a:buSzPts val="1300"/>
              <a:buFont typeface="Lato Light"/>
              <a:buChar char="■"/>
              <a:defRPr b="0" i="0" sz="1300" u="none" cap="none" strike="noStrike">
                <a:solidFill>
                  <a:srgbClr val="000000"/>
                </a:solidFill>
                <a:latin typeface="Lato Light"/>
                <a:ea typeface="Lato Light"/>
                <a:cs typeface="Lato Light"/>
                <a:sym typeface="Lato Light"/>
              </a:defRPr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34" name="Shape 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Google Shape;35;p6"/>
          <p:cNvSpPr txBox="1"/>
          <p:nvPr>
            <p:ph type="ctrTitle"/>
          </p:nvPr>
        </p:nvSpPr>
        <p:spPr>
          <a:xfrm>
            <a:off x="1524000" y="1122363"/>
            <a:ext cx="9144000" cy="3025200"/>
          </a:xfrm>
          <a:prstGeom prst="rect">
            <a:avLst/>
          </a:prstGeom>
          <a:noFill/>
          <a:ln>
            <a:noFill/>
          </a:ln>
        </p:spPr>
        <p:txBody>
          <a:bodyPr anchorCtr="0" anchor="b" bIns="45700" lIns="91425" spcFirstLastPara="1" rIns="91425" wrap="square" tIns="45700">
            <a:normAutofit/>
          </a:bodyPr>
          <a:lstStyle>
            <a:lvl1pPr lv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6600"/>
              <a:buFont typeface="Play"/>
              <a:buNone/>
              <a:defRPr b="0" i="1" sz="66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36" name="Google Shape;36;p6"/>
          <p:cNvSpPr txBox="1"/>
          <p:nvPr>
            <p:ph idx="1" type="subTitle"/>
          </p:nvPr>
        </p:nvSpPr>
        <p:spPr>
          <a:xfrm>
            <a:off x="1524000" y="4386729"/>
            <a:ext cx="9144000" cy="1135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>
            <a:lvl1pPr lvl="0" marR="0" rtl="0" algn="ctr">
              <a:lnSpc>
                <a:spcPct val="12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1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None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None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ctr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None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b="0" i="0" sz="16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7" name="Google Shape;37;p6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8" name="Google Shape;38;p6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39" name="Google Shape;39;p6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4_Title and Content">
  <p:cSld name="4_Title and Content">
    <p:spTree>
      <p:nvGrpSpPr>
        <p:cNvPr id="40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/>
          <p:nvPr>
            <p:ph type="title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6077"/>
              </a:buClr>
              <a:buSzPts val="2400"/>
              <a:buFont typeface="Montserrat"/>
              <a:buNone/>
              <a:defRPr b="1" i="0" sz="2400" u="none" cap="none" strike="noStrike">
                <a:solidFill>
                  <a:srgbClr val="006077"/>
                </a:solidFill>
                <a:latin typeface="Montserrat"/>
                <a:ea typeface="Montserrat"/>
                <a:cs typeface="Montserrat"/>
                <a:sym typeface="Montserra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2" name="Google Shape;42;p7"/>
          <p:cNvSpPr txBox="1"/>
          <p:nvPr>
            <p:ph idx="1" type="body"/>
          </p:nvPr>
        </p:nvSpPr>
        <p:spPr>
          <a:xfrm>
            <a:off x="0" y="1116674"/>
            <a:ext cx="12192000" cy="276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274300" spcFirstLastPara="1" rIns="457200" wrap="square" tIns="45700">
            <a:spAutoFit/>
          </a:bodyPr>
          <a:lstStyle>
            <a:lvl1pPr indent="-32004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accent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accent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3" name="Google Shape;43;p7"/>
          <p:cNvSpPr txBox="1"/>
          <p:nvPr>
            <p:ph idx="12" type="sldNum"/>
          </p:nvPr>
        </p:nvSpPr>
        <p:spPr>
          <a:xfrm>
            <a:off x="11566769" y="6584473"/>
            <a:ext cx="353400" cy="12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1" i="0" sz="1800" u="none" cap="none" strike="noStrike">
                <a:solidFill>
                  <a:schemeClr val="dk1"/>
                </a:solidFill>
                <a:latin typeface="Open Sans ExtraBold"/>
                <a:ea typeface="Open Sans ExtraBold"/>
                <a:cs typeface="Open Sans ExtraBold"/>
                <a:sym typeface="Open Sans ExtraBold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8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46" name="Google Shape;46;p8"/>
          <p:cNvSpPr txBox="1"/>
          <p:nvPr>
            <p:ph idx="1" type="body"/>
          </p:nvPr>
        </p:nvSpPr>
        <p:spPr>
          <a:xfrm>
            <a:off x="1143000" y="2009554"/>
            <a:ext cx="9906000" cy="40245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350520" lvl="0" marL="457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chemeClr val="dk2"/>
              </a:buClr>
              <a:buSzPts val="1920"/>
              <a:buFont typeface="Arial"/>
              <a:buChar char="•"/>
              <a:defRPr b="0" i="0" sz="24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-3302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600"/>
              <a:buFont typeface="Arial"/>
              <a:buChar char="•"/>
              <a:defRPr b="0" i="0" sz="20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-320039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440"/>
              <a:buFont typeface="Arial"/>
              <a:buChar char="•"/>
              <a:defRPr b="0" i="0" sz="18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-30988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-309879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dk2"/>
              </a:buClr>
              <a:buSzPts val="1280"/>
              <a:buFont typeface="Arial"/>
              <a:buChar char="•"/>
              <a:defRPr b="0" i="0" sz="1600" u="none" cap="none" strike="noStrike">
                <a:solidFill>
                  <a:schemeClr val="dk2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-342900" lvl="5" marL="27432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-342900" lvl="6" marL="32004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-342900" lvl="7" marL="36576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-342900" lvl="8" marL="4114800" marR="0" rtl="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7" name="Google Shape;47;p8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8" name="Google Shape;48;p8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49" name="Google Shape;49;p8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Only" type="titleOnly">
  <p:cSld name="TITLE_ONLY"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9"/>
          <p:cNvSpPr txBox="1"/>
          <p:nvPr>
            <p:ph type="title"/>
          </p:nvPr>
        </p:nvSpPr>
        <p:spPr>
          <a:xfrm>
            <a:off x="1143000" y="533401"/>
            <a:ext cx="9906000" cy="1382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4400"/>
              <a:buFont typeface="Play"/>
              <a:buNone/>
              <a:defRPr b="0" i="1" sz="4400" u="none" cap="none" strike="noStrike">
                <a:solidFill>
                  <a:schemeClr val="dk2"/>
                </a:solidFill>
                <a:latin typeface="Play"/>
                <a:ea typeface="Play"/>
                <a:cs typeface="Play"/>
                <a:sym typeface="Play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52" name="Google Shape;52;p9"/>
          <p:cNvSpPr txBox="1"/>
          <p:nvPr>
            <p:ph idx="10" type="dt"/>
          </p:nvPr>
        </p:nvSpPr>
        <p:spPr>
          <a:xfrm>
            <a:off x="7337102" y="6398878"/>
            <a:ext cx="4194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3" name="Google Shape;53;p9"/>
          <p:cNvSpPr txBox="1"/>
          <p:nvPr>
            <p:ph idx="11" type="ftr"/>
          </p:nvPr>
        </p:nvSpPr>
        <p:spPr>
          <a:xfrm>
            <a:off x="154429" y="6398878"/>
            <a:ext cx="44973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/>
        </p:txBody>
      </p:sp>
      <p:sp>
        <p:nvSpPr>
          <p:cNvPr id="54" name="Google Shape;54;p9"/>
          <p:cNvSpPr txBox="1"/>
          <p:nvPr>
            <p:ph idx="12" type="sldNum"/>
          </p:nvPr>
        </p:nvSpPr>
        <p:spPr>
          <a:xfrm>
            <a:off x="11602477" y="6398878"/>
            <a:ext cx="471000" cy="365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  <a:defRPr b="0" i="0" sz="1800" u="none" cap="none" strike="noStrike">
                <a:solidFill>
                  <a:schemeClr val="dk1"/>
                </a:solidFill>
                <a:latin typeface="Open Sans Light"/>
                <a:ea typeface="Open Sans Light"/>
                <a:cs typeface="Open Sans Light"/>
                <a:sym typeface="Open Sans Light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pt-B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transition spd="med">
    <p:fade/>
  </p:transition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6.png"/><Relationship Id="rId4" Type="http://schemas.openxmlformats.org/officeDocument/2006/relationships/image" Target="../media/image25.gif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_rels/slide11.xml.rels><?xml version="1.0" encoding="UTF-8" standalone="yes"?><Relationships xmlns="http://schemas.openxmlformats.org/package/2006/relationships"><Relationship Id="rId11" Type="http://schemas.openxmlformats.org/officeDocument/2006/relationships/image" Target="../media/image33.png"/><Relationship Id="rId10" Type="http://schemas.openxmlformats.org/officeDocument/2006/relationships/image" Target="../media/image27.png"/><Relationship Id="rId13" Type="http://schemas.openxmlformats.org/officeDocument/2006/relationships/image" Target="../media/image26.png"/><Relationship Id="rId12" Type="http://schemas.openxmlformats.org/officeDocument/2006/relationships/image" Target="../media/image22.png"/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6.png"/><Relationship Id="rId4" Type="http://schemas.openxmlformats.org/officeDocument/2006/relationships/image" Target="../media/image19.png"/><Relationship Id="rId9" Type="http://schemas.openxmlformats.org/officeDocument/2006/relationships/image" Target="../media/image20.png"/><Relationship Id="rId5" Type="http://schemas.openxmlformats.org/officeDocument/2006/relationships/image" Target="../media/image24.png"/><Relationship Id="rId6" Type="http://schemas.openxmlformats.org/officeDocument/2006/relationships/image" Target="../media/image12.png"/><Relationship Id="rId7" Type="http://schemas.openxmlformats.org/officeDocument/2006/relationships/image" Target="../media/image29.png"/><Relationship Id="rId8" Type="http://schemas.openxmlformats.org/officeDocument/2006/relationships/image" Target="../media/image21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6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6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16.pn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16.pn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16.pn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Relationship Id="rId3" Type="http://schemas.openxmlformats.org/officeDocument/2006/relationships/image" Target="../media/image16.png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1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6.pn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Relationship Id="rId3" Type="http://schemas.openxmlformats.org/officeDocument/2006/relationships/image" Target="../media/image16.png"/><Relationship Id="rId4" Type="http://schemas.openxmlformats.org/officeDocument/2006/relationships/image" Target="../media/image36.gif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6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6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6.png"/><Relationship Id="rId4" Type="http://schemas.openxmlformats.org/officeDocument/2006/relationships/image" Target="../media/image34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Relationship Id="rId3" Type="http://schemas.openxmlformats.org/officeDocument/2006/relationships/image" Target="../media/image16.png"/><Relationship Id="rId4" Type="http://schemas.openxmlformats.org/officeDocument/2006/relationships/image" Target="../media/image35.png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6.xml"/><Relationship Id="rId3" Type="http://schemas.openxmlformats.org/officeDocument/2006/relationships/image" Target="../media/image16.png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Relationship Id="rId3" Type="http://schemas.openxmlformats.org/officeDocument/2006/relationships/image" Target="../media/image16.png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Relationship Id="rId3" Type="http://schemas.openxmlformats.org/officeDocument/2006/relationships/image" Target="../media/image16.png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Relationship Id="rId3" Type="http://schemas.openxmlformats.org/officeDocument/2006/relationships/image" Target="../media/image16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40.png"/><Relationship Id="rId4" Type="http://schemas.openxmlformats.org/officeDocument/2006/relationships/image" Target="../media/image16.pn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Relationship Id="rId3" Type="http://schemas.openxmlformats.org/officeDocument/2006/relationships/image" Target="../media/image40.png"/><Relationship Id="rId4" Type="http://schemas.openxmlformats.org/officeDocument/2006/relationships/image" Target="../media/image16.png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Relationship Id="rId3" Type="http://schemas.openxmlformats.org/officeDocument/2006/relationships/image" Target="../media/image16.png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Relationship Id="rId3" Type="http://schemas.openxmlformats.org/officeDocument/2006/relationships/image" Target="../media/image16.png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6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Relationship Id="rId3" Type="http://schemas.openxmlformats.org/officeDocument/2006/relationships/image" Target="../media/image16.png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Relationship Id="rId3" Type="http://schemas.openxmlformats.org/officeDocument/2006/relationships/image" Target="../media/image16.png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5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Relationship Id="rId3" Type="http://schemas.openxmlformats.org/officeDocument/2006/relationships/hyperlink" Target="https://www.figma.com/design/3PmkxlfZU3htA12QeBG1SG/Cart%C3%A3o-corporativo?node-id=0-1&amp;t=1ym4mF8FPxsnoQI0-1" TargetMode="External"/><Relationship Id="rId4" Type="http://schemas.openxmlformats.org/officeDocument/2006/relationships/image" Target="../media/image16.png"/><Relationship Id="rId5" Type="http://schemas.openxmlformats.org/officeDocument/2006/relationships/image" Target="../media/image31.png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Relationship Id="rId3" Type="http://schemas.openxmlformats.org/officeDocument/2006/relationships/image" Target="../media/image37.png"/><Relationship Id="rId4" Type="http://schemas.openxmlformats.org/officeDocument/2006/relationships/image" Target="../media/image16.png"/><Relationship Id="rId5" Type="http://schemas.openxmlformats.org/officeDocument/2006/relationships/image" Target="../media/image39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6.png"/><Relationship Id="rId4" Type="http://schemas.openxmlformats.org/officeDocument/2006/relationships/image" Target="../media/image8.png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37.png"/><Relationship Id="rId4" Type="http://schemas.openxmlformats.org/officeDocument/2006/relationships/image" Target="../media/image16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6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6.png"/><Relationship Id="rId4" Type="http://schemas.openxmlformats.org/officeDocument/2006/relationships/image" Target="../media/image10.png"/><Relationship Id="rId5" Type="http://schemas.openxmlformats.org/officeDocument/2006/relationships/image" Target="../media/image7.png"/><Relationship Id="rId6" Type="http://schemas.openxmlformats.org/officeDocument/2006/relationships/image" Target="../media/image9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1.png"/><Relationship Id="rId4" Type="http://schemas.openxmlformats.org/officeDocument/2006/relationships/image" Target="../media/image16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6.png"/><Relationship Id="rId4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0"/>
          <p:cNvSpPr txBox="1"/>
          <p:nvPr/>
        </p:nvSpPr>
        <p:spPr>
          <a:xfrm>
            <a:off x="650400" y="2085300"/>
            <a:ext cx="5121000" cy="1493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8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6000"/>
              <a:buFont typeface="Arial"/>
              <a:buNone/>
            </a:pPr>
            <a:r>
              <a:rPr b="1" lang="pt-BR" sz="5000">
                <a:solidFill>
                  <a:schemeClr val="lt1"/>
                </a:solidFill>
                <a:latin typeface="Barlow Condensed SemiBold"/>
                <a:ea typeface="Barlow Condensed SemiBold"/>
                <a:cs typeface="Barlow Condensed SemiBold"/>
                <a:sym typeface="Barlow Condensed SemiBold"/>
              </a:rPr>
              <a:t>JavaScript e Front-End básico</a:t>
            </a:r>
            <a:endParaRPr b="1" i="0" sz="4300" u="none" cap="none" strike="noStrike">
              <a:solidFill>
                <a:schemeClr val="lt1"/>
              </a:solidFill>
              <a:latin typeface="Barlow Condensed SemiBold"/>
              <a:ea typeface="Barlow Condensed SemiBold"/>
              <a:cs typeface="Barlow Condensed SemiBold"/>
              <a:sym typeface="Barlow Condensed SemiBold"/>
            </a:endParaRPr>
          </a:p>
        </p:txBody>
      </p:sp>
      <p:sp>
        <p:nvSpPr>
          <p:cNvPr id="60" name="Google Shape;60;p10"/>
          <p:cNvSpPr txBox="1"/>
          <p:nvPr/>
        </p:nvSpPr>
        <p:spPr>
          <a:xfrm>
            <a:off x="691875" y="5981275"/>
            <a:ext cx="4108800" cy="800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Copyright © CESAR School 2024 | Todos os direitos reservados. 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pt-BR" sz="10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Este material, ou qualquer parte dele, não pode ser reproduzido, divulgado ou usado de forma alguma sem autorização escrita.</a:t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t/>
            </a:r>
            <a:endParaRPr b="0" i="0" sz="10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61" name="Google Shape;61;p10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854075" y="627100"/>
            <a:ext cx="978474" cy="871504"/>
          </a:xfrm>
          <a:prstGeom prst="rect">
            <a:avLst/>
          </a:prstGeom>
          <a:noFill/>
          <a:ln>
            <a:noFill/>
          </a:ln>
        </p:spPr>
      </p:pic>
      <p:sp>
        <p:nvSpPr>
          <p:cNvPr id="62" name="Google Shape;62;p10"/>
          <p:cNvSpPr/>
          <p:nvPr/>
        </p:nvSpPr>
        <p:spPr>
          <a:xfrm rot="5400000">
            <a:off x="9621947" y="2025021"/>
            <a:ext cx="1770900" cy="1770900"/>
          </a:xfrm>
          <a:prstGeom prst="ellipse">
            <a:avLst/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3" name="Google Shape;63;p10"/>
          <p:cNvSpPr/>
          <p:nvPr/>
        </p:nvSpPr>
        <p:spPr>
          <a:xfrm>
            <a:off x="9622100" y="227937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" name="Google Shape;64;p10"/>
          <p:cNvSpPr/>
          <p:nvPr/>
        </p:nvSpPr>
        <p:spPr>
          <a:xfrm rot="5400000">
            <a:off x="9619259" y="254286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" name="Google Shape;65;p10"/>
          <p:cNvSpPr/>
          <p:nvPr/>
        </p:nvSpPr>
        <p:spPr>
          <a:xfrm rot="10800000">
            <a:off x="9619259" y="254123"/>
            <a:ext cx="1770900" cy="17709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6" name="Google Shape;66;p10"/>
          <p:cNvGrpSpPr/>
          <p:nvPr/>
        </p:nvGrpSpPr>
        <p:grpSpPr>
          <a:xfrm>
            <a:off x="9583093" y="3790162"/>
            <a:ext cx="1770634" cy="1773106"/>
            <a:chOff x="4029498" y="2746115"/>
            <a:chExt cx="1054200" cy="1055608"/>
          </a:xfrm>
        </p:grpSpPr>
        <p:sp>
          <p:nvSpPr>
            <p:cNvPr id="67" name="Google Shape;67;p10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68" name="Google Shape;68;p10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9" name="Google Shape;69;p10"/>
          <p:cNvSpPr txBox="1"/>
          <p:nvPr/>
        </p:nvSpPr>
        <p:spPr>
          <a:xfrm>
            <a:off x="9043767" y="5565325"/>
            <a:ext cx="2411100" cy="11082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rgbClr val="F7F6E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COMEÇAREMOS EM BREVE…</a:t>
            </a:r>
            <a:endParaRPr b="0" i="0" sz="1700" u="none" cap="none" strike="noStrike">
              <a:solidFill>
                <a:srgbClr val="F7F6E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  <p:pic>
        <p:nvPicPr>
          <p:cNvPr id="70" name="Google Shape;70;p10"/>
          <p:cNvPicPr preferRelativeResize="0"/>
          <p:nvPr/>
        </p:nvPicPr>
        <p:blipFill rotWithShape="1">
          <a:blip r:embed="rId4">
            <a:alphaModFix/>
          </a:blip>
          <a:srcRect b="0" l="5004" r="4995" t="0"/>
          <a:stretch/>
        </p:blipFill>
        <p:spPr>
          <a:xfrm>
            <a:off x="4656275" y="2208950"/>
            <a:ext cx="4184100" cy="4648800"/>
          </a:xfrm>
          <a:prstGeom prst="round2SameRect">
            <a:avLst>
              <a:gd fmla="val 50000" name="adj1"/>
              <a:gd fmla="val 0" name="adj2"/>
            </a:avLst>
          </a:prstGeom>
          <a:noFill/>
          <a:ln>
            <a:noFill/>
          </a:ln>
        </p:spPr>
      </p:pic>
      <p:sp>
        <p:nvSpPr>
          <p:cNvPr id="71" name="Google Shape;71;p10"/>
          <p:cNvSpPr txBox="1"/>
          <p:nvPr/>
        </p:nvSpPr>
        <p:spPr>
          <a:xfrm>
            <a:off x="691867" y="3662325"/>
            <a:ext cx="2411100" cy="677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rPr b="1" lang="pt-BR" sz="28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NEXT</a:t>
            </a:r>
            <a:endParaRPr b="0" i="0" sz="1700" u="none" cap="none" strike="noStrike">
              <a:solidFill>
                <a:srgbClr val="FF6002"/>
              </a:solidFill>
              <a:latin typeface="Roboto Condensed Light"/>
              <a:ea typeface="Roboto Condensed Light"/>
              <a:cs typeface="Roboto Condensed Light"/>
              <a:sym typeface="Roboto Condensed Light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54" name="Shape 2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5" name="Google Shape;255;p19"/>
          <p:cNvSpPr txBox="1"/>
          <p:nvPr/>
        </p:nvSpPr>
        <p:spPr>
          <a:xfrm>
            <a:off x="1878075" y="1880750"/>
            <a:ext cx="9405300" cy="2055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Muitas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oportunidades no mercado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de trabalho;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Grandes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empresas utilizam;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Desenvolvimento Eficiente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Criação rápida de interfaces interativas;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Reutilização de Código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Componentes reutilizáveis economizam tempo;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Melhor Experiência do Usuário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Renderização eficiente e rápida;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Comunidade Ativa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 Acesso fácil a recursos e suporte.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56" name="Google Shape;256;p19"/>
          <p:cNvSpPr txBox="1"/>
          <p:nvPr/>
        </p:nvSpPr>
        <p:spPr>
          <a:xfrm>
            <a:off x="1979675" y="646000"/>
            <a:ext cx="3610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Por que React?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57" name="Google Shape;257;p1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58" name="Google Shape;258;p1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59" name="Google Shape;259;p1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60" name="Google Shape;260;p1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61" name="Google Shape;261;p1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2" name="Google Shape;262;p1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3" name="Google Shape;263;p1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4" name="Google Shape;264;p1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65" name="Google Shape;265;p1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78100" y="5232400"/>
            <a:ext cx="1285875" cy="1157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70" name="Shape 2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1" name="Google Shape;271;p20"/>
          <p:cNvSpPr txBox="1"/>
          <p:nvPr/>
        </p:nvSpPr>
        <p:spPr>
          <a:xfrm>
            <a:off x="1926925" y="1198175"/>
            <a:ext cx="91935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47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Empresas que usam ecossistema React</a:t>
            </a:r>
            <a:endParaRPr b="1" i="0" sz="47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72" name="Google Shape;272;p2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73" name="Google Shape;273;p2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74" name="Google Shape;274;p2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75" name="Google Shape;275;p20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76" name="Google Shape;276;p20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7" name="Google Shape;277;p20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8" name="Google Shape;278;p20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9" name="Google Shape;279;p20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80" name="Google Shape;280;p2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87800" y="2626925"/>
            <a:ext cx="1376100" cy="13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1" name="Google Shape;281;p20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3823925" y="2766813"/>
            <a:ext cx="1192325" cy="11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2" name="Google Shape;282;p20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8671250" y="4646087"/>
            <a:ext cx="2301126" cy="5727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3" name="Google Shape;283;p20"/>
          <p:cNvPicPr preferRelativeResize="0"/>
          <p:nvPr/>
        </p:nvPicPr>
        <p:blipFill rotWithShape="1">
          <a:blip r:embed="rId7">
            <a:alphaModFix/>
          </a:blip>
          <a:srcRect b="0" l="0" r="0" t="0"/>
          <a:stretch/>
        </p:blipFill>
        <p:spPr>
          <a:xfrm>
            <a:off x="7285375" y="4244375"/>
            <a:ext cx="1252225" cy="1376100"/>
          </a:xfrm>
          <a:prstGeom prst="rect">
            <a:avLst/>
          </a:prstGeom>
          <a:noFill/>
          <a:ln>
            <a:noFill/>
          </a:ln>
        </p:spPr>
      </p:pic>
      <p:pic>
        <p:nvPicPr>
          <p:cNvPr id="284" name="Google Shape;284;p20"/>
          <p:cNvPicPr preferRelativeResize="0"/>
          <p:nvPr/>
        </p:nvPicPr>
        <p:blipFill rotWithShape="1">
          <a:blip r:embed="rId8">
            <a:alphaModFix/>
          </a:blip>
          <a:srcRect b="0" l="0" r="0" t="0"/>
          <a:stretch/>
        </p:blipFill>
        <p:spPr>
          <a:xfrm>
            <a:off x="7251750" y="2703250"/>
            <a:ext cx="1319475" cy="131947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5" name="Google Shape;285;p20"/>
          <p:cNvPicPr preferRelativeResize="0"/>
          <p:nvPr/>
        </p:nvPicPr>
        <p:blipFill rotWithShape="1">
          <a:blip r:embed="rId9">
            <a:alphaModFix/>
          </a:blip>
          <a:srcRect b="0" l="10119" r="12629" t="0"/>
          <a:stretch/>
        </p:blipFill>
        <p:spPr>
          <a:xfrm>
            <a:off x="8931268" y="2766825"/>
            <a:ext cx="1644782" cy="1192325"/>
          </a:xfrm>
          <a:prstGeom prst="rect">
            <a:avLst/>
          </a:prstGeom>
          <a:noFill/>
          <a:ln>
            <a:noFill/>
          </a:ln>
        </p:spPr>
      </p:pic>
      <p:pic>
        <p:nvPicPr>
          <p:cNvPr id="286" name="Google Shape;286;p20"/>
          <p:cNvPicPr preferRelativeResize="0"/>
          <p:nvPr/>
        </p:nvPicPr>
        <p:blipFill rotWithShape="1">
          <a:blip r:embed="rId10">
            <a:alphaModFix/>
          </a:blip>
          <a:srcRect b="0" l="0" r="0" t="0"/>
          <a:stretch/>
        </p:blipFill>
        <p:spPr>
          <a:xfrm>
            <a:off x="5376311" y="2977475"/>
            <a:ext cx="1515400" cy="771019"/>
          </a:xfrm>
          <a:prstGeom prst="rect">
            <a:avLst/>
          </a:prstGeom>
          <a:noFill/>
          <a:ln>
            <a:noFill/>
          </a:ln>
        </p:spPr>
      </p:pic>
      <p:pic>
        <p:nvPicPr>
          <p:cNvPr id="287" name="Google Shape;287;p20"/>
          <p:cNvPicPr preferRelativeResize="0"/>
          <p:nvPr/>
        </p:nvPicPr>
        <p:blipFill rotWithShape="1">
          <a:blip r:embed="rId11">
            <a:alphaModFix/>
          </a:blip>
          <a:srcRect b="0" l="0" r="0" t="0"/>
          <a:stretch/>
        </p:blipFill>
        <p:spPr>
          <a:xfrm>
            <a:off x="3969275" y="4481625"/>
            <a:ext cx="901627" cy="901627"/>
          </a:xfrm>
          <a:prstGeom prst="rect">
            <a:avLst/>
          </a:prstGeom>
          <a:noFill/>
          <a:ln>
            <a:noFill/>
          </a:ln>
        </p:spPr>
      </p:pic>
      <p:pic>
        <p:nvPicPr>
          <p:cNvPr id="288" name="Google Shape;288;p20"/>
          <p:cNvPicPr preferRelativeResize="0"/>
          <p:nvPr/>
        </p:nvPicPr>
        <p:blipFill rotWithShape="1">
          <a:blip r:embed="rId12">
            <a:alphaModFix/>
          </a:blip>
          <a:srcRect b="0" l="0" r="0" t="0"/>
          <a:stretch/>
        </p:blipFill>
        <p:spPr>
          <a:xfrm>
            <a:off x="5445950" y="4243325"/>
            <a:ext cx="1376098" cy="1376122"/>
          </a:xfrm>
          <a:prstGeom prst="rect">
            <a:avLst/>
          </a:prstGeom>
          <a:noFill/>
          <a:ln>
            <a:noFill/>
          </a:ln>
        </p:spPr>
      </p:pic>
      <p:pic>
        <p:nvPicPr>
          <p:cNvPr id="289" name="Google Shape;289;p20"/>
          <p:cNvPicPr preferRelativeResize="0"/>
          <p:nvPr/>
        </p:nvPicPr>
        <p:blipFill rotWithShape="1">
          <a:blip r:embed="rId13">
            <a:alphaModFix/>
          </a:blip>
          <a:srcRect b="0" l="0" r="0" t="0"/>
          <a:stretch/>
        </p:blipFill>
        <p:spPr>
          <a:xfrm>
            <a:off x="2299576" y="4318036"/>
            <a:ext cx="952550" cy="122879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94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p21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JSX</a:t>
            </a:r>
            <a:b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</a:br>
            <a:r>
              <a:rPr b="1" lang="pt-BR" sz="2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JavaScript Syntax eXtension</a:t>
            </a:r>
            <a:endParaRPr b="1" i="0" sz="25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96" name="Google Shape;296;p21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7" name="Google Shape;297;p21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98" name="Google Shape;298;p21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99" name="Google Shape;299;p21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300" name="Google Shape;300;p21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301" name="Google Shape;301;p21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302" name="Google Shape;302;p21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3" name="Google Shape;303;p21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4" name="Google Shape;304;p21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5" name="Google Shape;305;p21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6" name="Google Shape;306;p21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7" name="Google Shape;307;p21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308" name="Google Shape;308;p21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309" name="Google Shape;309;p2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10" name="Google Shape;310;p2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11" name="Google Shape;311;p2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12" name="Google Shape;312;p21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13" name="Google Shape;313;p21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18" name="Shape 3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9" name="Google Shape;319;p22"/>
          <p:cNvSpPr txBox="1"/>
          <p:nvPr/>
        </p:nvSpPr>
        <p:spPr>
          <a:xfrm>
            <a:off x="1979675" y="1304550"/>
            <a:ext cx="7259700" cy="2366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É uma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extensão</a:t>
            </a: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de JavaScript</a:t>
            </a: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 que nos permite declarar UI's com uma sintaxe semelhante a HTML, e além de seguir algumas regras, não é preciso aprender nenhum novo símbolo ou sintaxe fora do HTML e do JavaScript.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JSX permite que você escreva estruturas de código semelhantes a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HTML diretamente em seu código JavaScript.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20" name="Google Shape;320;p22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é JSX?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21" name="Google Shape;321;p2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22" name="Google Shape;322;p2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23" name="Google Shape;323;p2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24" name="Google Shape;324;p22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25" name="Google Shape;325;p22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6" name="Google Shape;326;p22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7" name="Google Shape;327;p22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28" name="Google Shape;328;p22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29" name="Google Shape;329;p22"/>
          <p:cNvGrpSpPr/>
          <p:nvPr/>
        </p:nvGrpSpPr>
        <p:grpSpPr>
          <a:xfrm>
            <a:off x="2063738" y="3987763"/>
            <a:ext cx="6556107" cy="721959"/>
            <a:chOff x="8366631" y="2763192"/>
            <a:chExt cx="4439100" cy="631193"/>
          </a:xfrm>
        </p:grpSpPr>
        <p:sp>
          <p:nvSpPr>
            <p:cNvPr id="330" name="Google Shape;330;p22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31" name="Google Shape;331;p22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23"/>
          <p:cNvSpPr txBox="1"/>
          <p:nvPr/>
        </p:nvSpPr>
        <p:spPr>
          <a:xfrm>
            <a:off x="1979675" y="1304550"/>
            <a:ext cx="7259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Podemos colocar qualquer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expressão JavaScript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válida entre chaves em JSX.  Por exemplo,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2 + 2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user.firstName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ou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formatName(user)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são expressões JavaScript válidas.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38" name="Google Shape;338;p23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Incorporando Expressões em JSX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39" name="Google Shape;339;p2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40" name="Google Shape;340;p2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41" name="Google Shape;341;p2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42" name="Google Shape;342;p23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43" name="Google Shape;343;p23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4" name="Google Shape;344;p23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5" name="Google Shape;345;p23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23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47" name="Google Shape;347;p23"/>
          <p:cNvGrpSpPr/>
          <p:nvPr/>
        </p:nvGrpSpPr>
        <p:grpSpPr>
          <a:xfrm>
            <a:off x="2074286" y="2490503"/>
            <a:ext cx="4424459" cy="1034551"/>
            <a:chOff x="8366631" y="2763192"/>
            <a:chExt cx="4439108" cy="904486"/>
          </a:xfrm>
        </p:grpSpPr>
        <p:sp>
          <p:nvSpPr>
            <p:cNvPr id="348" name="Google Shape;348;p23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49" name="Google Shape;349;p23"/>
            <p:cNvSpPr txBox="1"/>
            <p:nvPr/>
          </p:nvSpPr>
          <p:spPr>
            <a:xfrm>
              <a:off x="8366639" y="2990578"/>
              <a:ext cx="4439100" cy="677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'Josh Perez'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350" name="Google Shape;350;p23"/>
          <p:cNvSpPr/>
          <p:nvPr/>
        </p:nvSpPr>
        <p:spPr>
          <a:xfrm>
            <a:off x="1979675" y="4209775"/>
            <a:ext cx="4381500" cy="19056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Variáveis (let)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não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terão comportamento de variáveis se inseridas dentro do JSX. Para adicionar valores dinâmicos dentro do JSX é necessário utilizar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states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que estudaremos mais adiante.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51" name="Google Shape;351;p23"/>
          <p:cNvGrpSpPr/>
          <p:nvPr/>
        </p:nvGrpSpPr>
        <p:grpSpPr>
          <a:xfrm>
            <a:off x="6721503" y="2490507"/>
            <a:ext cx="5095665" cy="3899362"/>
            <a:chOff x="8366631" y="2763192"/>
            <a:chExt cx="4439119" cy="3409129"/>
          </a:xfrm>
        </p:grpSpPr>
        <p:sp>
          <p:nvSpPr>
            <p:cNvPr id="352" name="Google Shape;352;p23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53" name="Google Shape;353;p23"/>
            <p:cNvSpPr txBox="1"/>
            <p:nvPr/>
          </p:nvSpPr>
          <p:spPr>
            <a:xfrm>
              <a:off x="8366650" y="2990521"/>
              <a:ext cx="4439100" cy="3181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formatName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 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+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5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firstName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'Harper'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lastName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'Perez'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Hello, 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formatName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)}!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);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58" name="Shape 3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9" name="Google Shape;359;p24"/>
          <p:cNvSpPr txBox="1"/>
          <p:nvPr/>
        </p:nvSpPr>
        <p:spPr>
          <a:xfrm>
            <a:off x="1979675" y="1761750"/>
            <a:ext cx="72597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Você pode usar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aspas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para especificar strings literais como atributos: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60" name="Google Shape;360;p24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Especificando Atributos com JSX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61" name="Google Shape;361;p2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62" name="Google Shape;362;p2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63" name="Google Shape;363;p2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64" name="Google Shape;364;p2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65" name="Google Shape;365;p2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6" name="Google Shape;366;p2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7" name="Google Shape;367;p2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2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69" name="Google Shape;369;p24"/>
          <p:cNvGrpSpPr/>
          <p:nvPr/>
        </p:nvGrpSpPr>
        <p:grpSpPr>
          <a:xfrm>
            <a:off x="2084689" y="2310588"/>
            <a:ext cx="6598722" cy="721959"/>
            <a:chOff x="8366631" y="2763192"/>
            <a:chExt cx="4439100" cy="631193"/>
          </a:xfrm>
        </p:grpSpPr>
        <p:sp>
          <p:nvSpPr>
            <p:cNvPr id="370" name="Google Shape;370;p24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71" name="Google Shape;371;p24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href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"https://www.reactjs.org"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&gt;link&lt;/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372" name="Google Shape;372;p24"/>
          <p:cNvSpPr txBox="1"/>
          <p:nvPr/>
        </p:nvSpPr>
        <p:spPr>
          <a:xfrm>
            <a:off x="2008500" y="3474050"/>
            <a:ext cx="72597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Você também pode usar chaves para incorporar uma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expressão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JavaScript em um atributo: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73" name="Google Shape;373;p24"/>
          <p:cNvGrpSpPr/>
          <p:nvPr/>
        </p:nvGrpSpPr>
        <p:grpSpPr>
          <a:xfrm>
            <a:off x="2113514" y="4251488"/>
            <a:ext cx="6598722" cy="721959"/>
            <a:chOff x="8366631" y="2763192"/>
            <a:chExt cx="4439100" cy="631193"/>
          </a:xfrm>
        </p:grpSpPr>
        <p:sp>
          <p:nvSpPr>
            <p:cNvPr id="374" name="Google Shape;374;p24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75" name="Google Shape;375;p24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user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avatarUrl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 /&gt;;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380" name="Shape 3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1" name="Google Shape;381;p25"/>
          <p:cNvSpPr txBox="1"/>
          <p:nvPr/>
        </p:nvSpPr>
        <p:spPr>
          <a:xfrm>
            <a:off x="1979675" y="1761750"/>
            <a:ext cx="7604100" cy="779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Tome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cuidado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caso queira concatenar uma expressão com uma string em JSX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382" name="Google Shape;382;p25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Especificando Atributos com JSX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383" name="Google Shape;383;p2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384" name="Google Shape;384;p2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385" name="Google Shape;385;p2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386" name="Google Shape;386;p25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387" name="Google Shape;387;p25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8" name="Google Shape;388;p25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89" name="Google Shape;389;p25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90" name="Google Shape;390;p25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391" name="Google Shape;391;p25"/>
          <p:cNvGrpSpPr/>
          <p:nvPr/>
        </p:nvGrpSpPr>
        <p:grpSpPr>
          <a:xfrm>
            <a:off x="2084573" y="2615488"/>
            <a:ext cx="7604178" cy="721959"/>
            <a:chOff x="8366631" y="2763192"/>
            <a:chExt cx="4439100" cy="631193"/>
          </a:xfrm>
        </p:grpSpPr>
        <p:sp>
          <p:nvSpPr>
            <p:cNvPr id="392" name="Google Shape;392;p25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93" name="Google Shape;393;p25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"/assets/imgs/{user.avatarUrl}"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/&gt;;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394" name="Google Shape;394;p25"/>
          <p:cNvSpPr txBox="1"/>
          <p:nvPr/>
        </p:nvSpPr>
        <p:spPr>
          <a:xfrm>
            <a:off x="2008500" y="3778850"/>
            <a:ext cx="7719300" cy="1096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Da forma anterior, o JSX interpreta todo o atributo como string e não acessa o valor da expressão. A melhor forma de concatenar é usando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template string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395" name="Google Shape;395;p25"/>
          <p:cNvGrpSpPr/>
          <p:nvPr/>
        </p:nvGrpSpPr>
        <p:grpSpPr>
          <a:xfrm>
            <a:off x="2113672" y="4861188"/>
            <a:ext cx="7604178" cy="721959"/>
            <a:chOff x="8366631" y="2763192"/>
            <a:chExt cx="4439100" cy="631193"/>
          </a:xfrm>
        </p:grpSpPr>
        <p:sp>
          <p:nvSpPr>
            <p:cNvPr id="396" name="Google Shape;396;p25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397" name="Google Shape;397;p25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`/assets/imgs/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${user.avatarUrl}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`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 /&gt;;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02" name="Shape 4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3" name="Google Shape;403;p26"/>
          <p:cNvSpPr txBox="1"/>
          <p:nvPr/>
        </p:nvSpPr>
        <p:spPr>
          <a:xfrm>
            <a:off x="1979675" y="1483925"/>
            <a:ext cx="7604100" cy="2049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Como JSX é mais próximo de JavaScript que do HTML, o React DOM usa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camelCase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como convenção para nomes de propriedades ao invés dos nomes de atributos do HTML.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Por exemplo,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class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se transforma em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className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em JSX, e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tabindex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 se transforma em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tabIndex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04" name="Google Shape;404;p26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Especificando Atributos com JSX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05" name="Google Shape;405;p2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06" name="Google Shape;406;p2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07" name="Google Shape;407;p2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08" name="Google Shape;408;p2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09" name="Google Shape;409;p2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0" name="Google Shape;410;p2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1" name="Google Shape;411;p2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12" name="Google Shape;412;p2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13" name="Google Shape;413;p26"/>
          <p:cNvGrpSpPr/>
          <p:nvPr/>
        </p:nvGrpSpPr>
        <p:grpSpPr>
          <a:xfrm>
            <a:off x="2082022" y="3799638"/>
            <a:ext cx="7604178" cy="721959"/>
            <a:chOff x="8366631" y="2763192"/>
            <a:chExt cx="4439100" cy="631193"/>
          </a:xfrm>
        </p:grpSpPr>
        <p:sp>
          <p:nvSpPr>
            <p:cNvPr id="414" name="Google Shape;414;p26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15" name="Google Shape;415;p26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element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input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className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"field"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tabIndex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 /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416" name="Google Shape;416;p26"/>
          <p:cNvSpPr/>
          <p:nvPr/>
        </p:nvSpPr>
        <p:spPr>
          <a:xfrm>
            <a:off x="1979675" y="4985475"/>
            <a:ext cx="7885200" cy="12987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Lembre-se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Elementos vazios não precisam ter a tag de fechamento, mas obrigatoriamente precisam ter o fechamento auto-contido.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21" name="Shape 4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2" name="Google Shape;422;p27"/>
          <p:cNvSpPr txBox="1"/>
          <p:nvPr/>
        </p:nvSpPr>
        <p:spPr>
          <a:xfrm>
            <a:off x="1979675" y="1304550"/>
            <a:ext cx="7259700" cy="3644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Como os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navegadores não entendem JSX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, é preciso transformar o JSX em JavaScript puro. E para isto, precisamos utilizar o </a:t>
            </a:r>
            <a:r>
              <a:rPr b="1" lang="pt-BR" sz="1800">
                <a:latin typeface="Barlow"/>
                <a:ea typeface="Barlow"/>
                <a:cs typeface="Barlow"/>
                <a:sym typeface="Barlow"/>
              </a:rPr>
              <a:t>Babel</a:t>
            </a:r>
            <a:r>
              <a:rPr lang="pt-BR" sz="1800"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12700" marR="20955" rtl="0" algn="l">
              <a:lnSpc>
                <a:spcPct val="114599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800"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Podemos a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dicionar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babel standalone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facilmente para usá-lo quando se está testando 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React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, mas não é recomendado para uso profissional e em produção, pois ele compila lentamente 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JSX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em tempo de execução.</a:t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O ideal é usar algum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bundler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, como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Vite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, ou um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framework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full stack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, como 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Next.js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. Pois eles vão compilar o JSX antes e assim consumindo menos processamento durante a execução da aplicação.</a:t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23" name="Google Shape;423;p27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Criando uma página simples com React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24" name="Google Shape;424;p2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25" name="Google Shape;425;p2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26" name="Google Shape;426;p2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27" name="Google Shape;427;p2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28" name="Google Shape;428;p2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29" name="Google Shape;429;p2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0" name="Google Shape;430;p2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31" name="Google Shape;431;p2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36" name="Shape 4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7" name="Google Shape;437;p28"/>
          <p:cNvSpPr txBox="1"/>
          <p:nvPr/>
        </p:nvSpPr>
        <p:spPr>
          <a:xfrm>
            <a:off x="1979675" y="1304550"/>
            <a:ext cx="94053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Para </a:t>
            </a:r>
            <a:r>
              <a:rPr lang="pt-BR">
                <a:latin typeface="Barlow"/>
                <a:ea typeface="Barlow"/>
                <a:cs typeface="Barlow"/>
                <a:sym typeface="Barlow"/>
              </a:rPr>
              <a:t>testar o React podemos criar o seguinte documento</a:t>
            </a:r>
            <a:r>
              <a:rPr b="0" i="0" lang="pt-BR" sz="14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38" name="Google Shape;438;p28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Criando uma página simples com</a:t>
            </a: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React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39" name="Google Shape;439;p2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40" name="Google Shape;440;p2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41" name="Google Shape;441;p2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42" name="Google Shape;442;p2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43" name="Google Shape;443;p2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4" name="Google Shape;444;p2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2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6" name="Google Shape;446;p2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47" name="Google Shape;447;p28"/>
          <p:cNvGrpSpPr/>
          <p:nvPr/>
        </p:nvGrpSpPr>
        <p:grpSpPr>
          <a:xfrm>
            <a:off x="1980025" y="1697007"/>
            <a:ext cx="9405398" cy="4876309"/>
            <a:chOff x="8366630" y="2763197"/>
            <a:chExt cx="6434121" cy="2644563"/>
          </a:xfrm>
        </p:grpSpPr>
        <p:sp>
          <p:nvSpPr>
            <p:cNvPr id="448" name="Google Shape;448;p2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HTML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49" name="Google Shape;449;p28"/>
            <p:cNvSpPr txBox="1"/>
            <p:nvPr/>
          </p:nvSpPr>
          <p:spPr>
            <a:xfrm>
              <a:off x="8366630" y="2926760"/>
              <a:ext cx="6434100" cy="24810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solidFill>
                    <a:srgbClr val="50505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&lt;!DOCTYPE html&gt;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html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head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meta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charset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"UTF-8"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/&gt;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&gt;Hello World&lt;/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"https://unpkg.com/react@18/umd/react.development.js"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"https://unpkg.com/react-dom@18/umd/react-dom.development.js"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</a:t>
              </a:r>
              <a:r>
                <a:rPr i="1" lang="pt-BR" sz="1200">
                  <a:solidFill>
                    <a:srgbClr val="A05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&lt;!-- Don't use this in production: --&gt;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"https://unpkg.com/@babel/standalone/babel.min.js"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head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body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id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"root"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type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"text/babel"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</a:t>
              </a:r>
              <a:r>
                <a:rPr b="1" lang="pt-BR" sz="1200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MyApp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  </a:t>
              </a:r>
              <a:r>
                <a:rPr b="1" lang="pt-BR" sz="1200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world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!&lt;</a:t>
              </a:r>
              <a:r>
                <a:rPr lang="pt-BR" sz="1200">
                  <a:solidFill>
                    <a:srgbClr val="F05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/h1&gt;;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}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</a:t>
              </a:r>
              <a:r>
                <a:rPr b="1" lang="pt-BR" sz="1200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container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document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 sz="1200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getElementById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 sz="1200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'root'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);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</a:t>
              </a:r>
              <a:r>
                <a:rPr b="1" lang="pt-BR" sz="1200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root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ReactDOM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 sz="1200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createRoot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container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);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  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root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 sz="1200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render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 sz="1200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MyApp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 sz="1200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/&gt;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);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  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script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  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body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 sz="1200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html</a:t>
              </a:r>
              <a:r>
                <a:rPr lang="pt-BR" sz="1200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1"/>
          <p:cNvSpPr txBox="1"/>
          <p:nvPr/>
        </p:nvSpPr>
        <p:spPr>
          <a:xfrm>
            <a:off x="603325" y="25512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lang="pt-BR" sz="57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Dúvidas da aula anterior?</a:t>
            </a:r>
            <a:endParaRPr b="0" i="0" sz="42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78" name="Google Shape;78;p11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79" name="Google Shape;79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0" name="Google Shape;80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1" name="Google Shape;81;p11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2" name="Google Shape;82;p11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" name="Google Shape;83;p11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84" name="Google Shape;84;p11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85" name="Google Shape;85;p11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6" name="Google Shape;86;p11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87" name="Google Shape;87;p1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88" name="Google Shape;88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89" name="Google Shape;89;p11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90" name="Google Shape;90;p11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91" name="Google Shape;91;p11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2" name="Google Shape;92;p11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3" name="Google Shape;93;p11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94" name="Google Shape;94;p11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95" name="Google Shape;95;p11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96" name="Google Shape;96;p1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97" name="Google Shape;97;p1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54" name="Shape 4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5" name="Google Shape;455;p29"/>
          <p:cNvSpPr txBox="1"/>
          <p:nvPr/>
        </p:nvSpPr>
        <p:spPr>
          <a:xfrm>
            <a:off x="1979675" y="1304550"/>
            <a:ext cx="7259700" cy="109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Vamos utilizar o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Vite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como nosso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bundler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 neste projeto. O processo para criar uma nova aplicação React é muito simples, basta rodar o seguinte comando:</a:t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56" name="Google Shape;456;p29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Utilizando o Vite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57" name="Google Shape;457;p2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58" name="Google Shape;458;p2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59" name="Google Shape;459;p2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60" name="Google Shape;460;p29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61" name="Google Shape;461;p29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2" name="Google Shape;462;p29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3" name="Google Shape;463;p29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64" name="Google Shape;464;p29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65" name="Google Shape;465;p29"/>
          <p:cNvGrpSpPr/>
          <p:nvPr/>
        </p:nvGrpSpPr>
        <p:grpSpPr>
          <a:xfrm>
            <a:off x="2063738" y="2602713"/>
            <a:ext cx="6556107" cy="721959"/>
            <a:chOff x="8366631" y="2763192"/>
            <a:chExt cx="4439100" cy="631193"/>
          </a:xfrm>
        </p:grpSpPr>
        <p:sp>
          <p:nvSpPr>
            <p:cNvPr id="466" name="Google Shape;466;p29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Vite com template React Javascript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67" name="Google Shape;467;p29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300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npm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create vite@latest my-react-app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--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--template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react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468" name="Google Shape;468;p29"/>
          <p:cNvGrpSpPr/>
          <p:nvPr/>
        </p:nvGrpSpPr>
        <p:grpSpPr>
          <a:xfrm>
            <a:off x="2063455" y="3554638"/>
            <a:ext cx="6556107" cy="721959"/>
            <a:chOff x="8366631" y="2763192"/>
            <a:chExt cx="4439100" cy="631193"/>
          </a:xfrm>
        </p:grpSpPr>
        <p:sp>
          <p:nvSpPr>
            <p:cNvPr id="469" name="Google Shape;469;p29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Vite com template React Typescript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70" name="Google Shape;470;p29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300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npm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create vite@latest my-react-app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--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--template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react-ts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471" name="Google Shape;471;p29"/>
          <p:cNvSpPr txBox="1"/>
          <p:nvPr/>
        </p:nvSpPr>
        <p:spPr>
          <a:xfrm>
            <a:off x="1979675" y="4709900"/>
            <a:ext cx="72597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Com isso teremos uma estrutura completa para construir uma construir uma aplicação React mais robusta!</a:t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76" name="Shape 4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7" name="Google Shape;477;p30"/>
          <p:cNvSpPr txBox="1"/>
          <p:nvPr/>
        </p:nvSpPr>
        <p:spPr>
          <a:xfrm>
            <a:off x="1979675" y="1304550"/>
            <a:ext cx="72597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Após a instalação do Vite, agora só precisa abrir o projeto na sua IDE e rodar o comando de </a:t>
            </a:r>
            <a:r>
              <a:rPr b="1"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start</a:t>
            </a:r>
            <a:r>
              <a:rPr lang="pt-BR" sz="1800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sz="1800"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478" name="Google Shape;478;p30"/>
          <p:cNvSpPr txBox="1"/>
          <p:nvPr/>
        </p:nvSpPr>
        <p:spPr>
          <a:xfrm>
            <a:off x="1979675" y="646000"/>
            <a:ext cx="69330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Utilizando o Vite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79" name="Google Shape;479;p3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80" name="Google Shape;480;p3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81" name="Google Shape;481;p30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482" name="Google Shape;482;p30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483" name="Google Shape;483;p30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4" name="Google Shape;484;p30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5" name="Google Shape;485;p30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86" name="Google Shape;486;p30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487" name="Google Shape;487;p30"/>
          <p:cNvGrpSpPr/>
          <p:nvPr/>
        </p:nvGrpSpPr>
        <p:grpSpPr>
          <a:xfrm>
            <a:off x="2063723" y="2069363"/>
            <a:ext cx="6566761" cy="721959"/>
            <a:chOff x="8366631" y="2763192"/>
            <a:chExt cx="4439100" cy="631193"/>
          </a:xfrm>
        </p:grpSpPr>
        <p:sp>
          <p:nvSpPr>
            <p:cNvPr id="488" name="Google Shape;488;p30"/>
            <p:cNvSpPr txBox="1"/>
            <p:nvPr/>
          </p:nvSpPr>
          <p:spPr>
            <a:xfrm>
              <a:off x="8366631" y="2763192"/>
              <a:ext cx="4439100" cy="2274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Comando NPM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489" name="Google Shape;489;p30"/>
            <p:cNvSpPr txBox="1"/>
            <p:nvPr/>
          </p:nvSpPr>
          <p:spPr>
            <a:xfrm>
              <a:off x="8366631" y="2990585"/>
              <a:ext cx="4439100" cy="4038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3000A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npm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start</a:t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sz="1200"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pic>
        <p:nvPicPr>
          <p:cNvPr id="490" name="Google Shape;490;p30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63725" y="3042325"/>
            <a:ext cx="6389474" cy="35940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31"/>
          <p:cNvSpPr txBox="1"/>
          <p:nvPr/>
        </p:nvSpPr>
        <p:spPr>
          <a:xfrm>
            <a:off x="1979675" y="646000"/>
            <a:ext cx="9028500" cy="1095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Existem três principais conceitos no React que precisamos estar familiarizados para construir aplicações: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497" name="Google Shape;497;p3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498" name="Google Shape;498;p3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499" name="Google Shape;499;p3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00" name="Google Shape;500;p31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1" name="Google Shape;501;p31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2" name="Google Shape;502;p31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3" name="Google Shape;503;p31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04" name="Google Shape;504;p31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05" name="Google Shape;505;p31"/>
          <p:cNvSpPr txBox="1"/>
          <p:nvPr/>
        </p:nvSpPr>
        <p:spPr>
          <a:xfrm>
            <a:off x="1827275" y="2645550"/>
            <a:ext cx="3041400" cy="2715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3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Components</a:t>
            </a:r>
            <a:endParaRPr b="0" i="0" sz="23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7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São partes independentes da UI que nos permitem ter um </a:t>
            </a:r>
            <a:r>
              <a:rPr b="1" i="0" lang="pt-BR" sz="17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código mais organizado, modular e de fácil manutenção.</a:t>
            </a:r>
            <a:endParaRPr b="1" i="0" sz="23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06" name="Google Shape;506;p31"/>
          <p:cNvSpPr txBox="1"/>
          <p:nvPr/>
        </p:nvSpPr>
        <p:spPr>
          <a:xfrm>
            <a:off x="5200050" y="2645550"/>
            <a:ext cx="3041400" cy="2959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3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Props</a:t>
            </a:r>
            <a:endParaRPr b="0" i="0" sz="23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3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7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Ou propriedades, é </a:t>
            </a:r>
            <a:r>
              <a:rPr b="1" i="0" lang="pt-BR" sz="17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uma forma de passar dados de um componente pai para um componente filho</a:t>
            </a:r>
            <a:r>
              <a:rPr b="0" i="0" lang="pt-BR" sz="17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, desta forma podemos criar componentes flexíveis e reutilizáveis.</a:t>
            </a:r>
            <a:endParaRPr b="0" i="0" sz="17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507" name="Google Shape;507;p31"/>
          <p:cNvSpPr txBox="1"/>
          <p:nvPr/>
        </p:nvSpPr>
        <p:spPr>
          <a:xfrm>
            <a:off x="8638775" y="2645550"/>
            <a:ext cx="3041400" cy="421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pt-BR" sz="24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rPr>
              <a:t>State</a:t>
            </a:r>
            <a:endParaRPr b="0" i="0" sz="24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t/>
            </a:r>
            <a:endParaRPr b="0" i="0" sz="2400" u="none" cap="none" strike="noStrike">
              <a:solidFill>
                <a:schemeClr val="accent3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Representa os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dados gerenciados internamente pelo componente </a:t>
            </a: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que podem mudar ao longo do tempo. 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800" u="none" cap="none" strike="noStrike">
                <a:solidFill>
                  <a:schemeClr val="accent4"/>
                </a:solidFill>
                <a:highlight>
                  <a:srgbClr val="FC6121"/>
                </a:highlight>
                <a:latin typeface="Barlow"/>
                <a:ea typeface="Barlow"/>
                <a:cs typeface="Barlow"/>
                <a:sym typeface="Barlow"/>
              </a:rPr>
              <a:t>A modificação de estado gera automaticamente uma nova renderização do componente.</a:t>
            </a:r>
            <a:endParaRPr b="0" i="0" sz="1800" u="none" cap="none" strike="noStrike">
              <a:solidFill>
                <a:schemeClr val="accent4"/>
              </a:solidFill>
              <a:highlight>
                <a:srgbClr val="FC6121"/>
              </a:highlight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1" i="0" sz="14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512" name="Shape 5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3" name="Google Shape;513;p32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Componentes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514" name="Google Shape;514;p32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5" name="Google Shape;515;p32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16" name="Google Shape;516;p32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517" name="Google Shape;517;p32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518" name="Google Shape;518;p32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519" name="Google Shape;519;p32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520" name="Google Shape;520;p32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1" name="Google Shape;521;p32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2" name="Google Shape;522;p32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3" name="Google Shape;523;p32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4" name="Google Shape;524;p32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5" name="Google Shape;525;p32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526" name="Google Shape;526;p32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527" name="Google Shape;527;p3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28" name="Google Shape;528;p3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29" name="Google Shape;529;p3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30" name="Google Shape;530;p32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32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36" name="Shape 5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7" name="Google Shape;537;p33"/>
          <p:cNvSpPr txBox="1"/>
          <p:nvPr/>
        </p:nvSpPr>
        <p:spPr>
          <a:xfrm>
            <a:off x="1979675" y="646000"/>
            <a:ext cx="44157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Criando UI com componentes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38" name="Google Shape;538;p3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39" name="Google Shape;539;p3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40" name="Google Shape;540;p3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41" name="Google Shape;541;p33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2" name="Google Shape;542;p33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3" name="Google Shape;543;p33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33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5" name="Google Shape;545;p33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46" name="Google Shape;546;p33"/>
          <p:cNvSpPr txBox="1"/>
          <p:nvPr/>
        </p:nvSpPr>
        <p:spPr>
          <a:xfrm>
            <a:off x="1979675" y="1483925"/>
            <a:ext cx="59685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O React nos permite criar User Interfaces a partir de partes individuais que chamamos </a:t>
            </a: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componentes</a:t>
            </a:r>
            <a:r>
              <a:rPr b="0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547" name="Google Shape;547;p3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047700" y="2576725"/>
            <a:ext cx="5067816" cy="2832024"/>
          </a:xfrm>
          <a:prstGeom prst="rect">
            <a:avLst/>
          </a:prstGeom>
          <a:noFill/>
          <a:ln>
            <a:noFill/>
          </a:ln>
        </p:spPr>
      </p:pic>
      <p:sp>
        <p:nvSpPr>
          <p:cNvPr id="548" name="Google Shape;548;p33"/>
          <p:cNvSpPr txBox="1"/>
          <p:nvPr/>
        </p:nvSpPr>
        <p:spPr>
          <a:xfrm>
            <a:off x="1979675" y="5528750"/>
            <a:ext cx="5608500" cy="461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1" i="0" lang="pt-BR" sz="1800" u="none" cap="none" strike="noStrike">
                <a:solidFill>
                  <a:srgbClr val="000000"/>
                </a:solidFill>
                <a:latin typeface="Barlow"/>
                <a:ea typeface="Barlow"/>
                <a:cs typeface="Barlow"/>
                <a:sym typeface="Barlow"/>
              </a:rPr>
              <a:t>Ao juntá-los temos telas inteiras e aplicações.</a:t>
            </a:r>
            <a:endParaRPr b="1" i="0" sz="1800" u="none" cap="none" strike="noStrike">
              <a:solidFill>
                <a:srgbClr val="00000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53" name="Shape 5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4" name="Google Shape;554;p34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i="0" lang="pt-BR" sz="29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poderia ser um componente aqui?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55" name="Google Shape;555;p3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56" name="Google Shape;556;p3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57" name="Google Shape;557;p3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58" name="Google Shape;558;p3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59" name="Google Shape;559;p3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0" name="Google Shape;560;p3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1" name="Google Shape;561;p3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2" name="Google Shape;562;p3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563" name="Google Shape;563;p3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926150" y="1531025"/>
            <a:ext cx="8242000" cy="3795938"/>
          </a:xfrm>
          <a:prstGeom prst="rect">
            <a:avLst/>
          </a:prstGeom>
          <a:noFill/>
          <a:ln>
            <a:noFill/>
          </a:ln>
          <a:effectLst>
            <a:outerShdw blurRad="57150" rotWithShape="0" algn="bl" dir="5400000" dist="19050">
              <a:srgbClr val="000000">
                <a:alpha val="49803"/>
              </a:srgbClr>
            </a:outerShdw>
          </a:effectLst>
        </p:spPr>
      </p:pic>
      <p:sp>
        <p:nvSpPr>
          <p:cNvPr id="564" name="Google Shape;564;p34"/>
          <p:cNvSpPr/>
          <p:nvPr/>
        </p:nvSpPr>
        <p:spPr>
          <a:xfrm>
            <a:off x="1926150" y="1783275"/>
            <a:ext cx="256800" cy="2009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5" name="Google Shape;565;p34"/>
          <p:cNvSpPr/>
          <p:nvPr/>
        </p:nvSpPr>
        <p:spPr>
          <a:xfrm>
            <a:off x="1926200" y="1531025"/>
            <a:ext cx="8241900" cy="252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6" name="Google Shape;566;p34"/>
          <p:cNvSpPr/>
          <p:nvPr/>
        </p:nvSpPr>
        <p:spPr>
          <a:xfrm>
            <a:off x="3355050" y="3186425"/>
            <a:ext cx="2229300" cy="651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7" name="Google Shape;567;p34"/>
          <p:cNvSpPr/>
          <p:nvPr/>
        </p:nvSpPr>
        <p:spPr>
          <a:xfrm>
            <a:off x="3355050" y="4109725"/>
            <a:ext cx="5794200" cy="11781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8" name="Google Shape;568;p34"/>
          <p:cNvSpPr/>
          <p:nvPr/>
        </p:nvSpPr>
        <p:spPr>
          <a:xfrm>
            <a:off x="3355050" y="3868875"/>
            <a:ext cx="4699200" cy="2097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69" name="Google Shape;569;p34"/>
          <p:cNvSpPr/>
          <p:nvPr/>
        </p:nvSpPr>
        <p:spPr>
          <a:xfrm>
            <a:off x="8371375" y="3271150"/>
            <a:ext cx="690600" cy="252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FFC82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70" name="Google Shape;570;p34"/>
          <p:cNvSpPr/>
          <p:nvPr/>
        </p:nvSpPr>
        <p:spPr>
          <a:xfrm>
            <a:off x="4323025" y="4306250"/>
            <a:ext cx="951600" cy="861300"/>
          </a:xfrm>
          <a:prstGeom prst="roundRect">
            <a:avLst>
              <a:gd fmla="val 16667" name="adj"/>
            </a:avLst>
          </a:prstGeom>
          <a:noFill/>
          <a:ln cap="flat" cmpd="sng" w="19050">
            <a:solidFill>
              <a:srgbClr val="DD3805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75" name="Shape 5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6" name="Google Shape;576;p35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Criando um componente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77" name="Google Shape;577;p3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78" name="Google Shape;578;p3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579" name="Google Shape;579;p3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580" name="Google Shape;580;p35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1" name="Google Shape;581;p35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2" name="Google Shape;582;p35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3" name="Google Shape;583;p35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84" name="Google Shape;584;p35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585" name="Google Shape;585;p35"/>
          <p:cNvSpPr txBox="1"/>
          <p:nvPr/>
        </p:nvSpPr>
        <p:spPr>
          <a:xfrm>
            <a:off x="1979675" y="1572875"/>
            <a:ext cx="8835000" cy="2878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 componente React é uma função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JavaScript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O nome do componente deve ser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descritivo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representativo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Deve-se utilizar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PascalCase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ou seja, cada inicial do nome deve ser maiúscula.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 componente deve retornar um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único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elemento JSX.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Se preciso, e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nvolva múltiplos elementos em um único </a:t>
            </a:r>
            <a:r>
              <a:rPr b="1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contêiner</a:t>
            </a:r>
            <a:r>
              <a:rPr b="0" i="0" lang="pt-BR" sz="1800" u="none" cap="none" strike="noStrike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(ex: &lt;div&gt; ou &lt;&gt;).</a:t>
            </a:r>
            <a:endParaRPr b="0" i="0" sz="18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Você pode declarar múltiplos componentes em um mesmo arquivo, mas o ideal é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separá-los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em arquivos.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586" name="Google Shape;586;p35"/>
          <p:cNvGrpSpPr/>
          <p:nvPr/>
        </p:nvGrpSpPr>
        <p:grpSpPr>
          <a:xfrm>
            <a:off x="2138451" y="4169372"/>
            <a:ext cx="3748522" cy="1267974"/>
            <a:chOff x="8366624" y="2763197"/>
            <a:chExt cx="6434127" cy="687659"/>
          </a:xfrm>
        </p:grpSpPr>
        <p:sp>
          <p:nvSpPr>
            <p:cNvPr id="587" name="Google Shape;587;p35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88" name="Google Shape;588;p35"/>
            <p:cNvSpPr txBox="1"/>
            <p:nvPr/>
          </p:nvSpPr>
          <p:spPr>
            <a:xfrm>
              <a:off x="8366624" y="2926756"/>
              <a:ext cx="6434100" cy="524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589" name="Google Shape;589;p35"/>
          <p:cNvGrpSpPr/>
          <p:nvPr/>
        </p:nvGrpSpPr>
        <p:grpSpPr>
          <a:xfrm>
            <a:off x="6352625" y="4169357"/>
            <a:ext cx="4514180" cy="2164645"/>
            <a:chOff x="8366629" y="2763197"/>
            <a:chExt cx="6434122" cy="1173949"/>
          </a:xfrm>
        </p:grpSpPr>
        <p:sp>
          <p:nvSpPr>
            <p:cNvPr id="590" name="Google Shape;590;p35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591" name="Google Shape;591;p35"/>
            <p:cNvSpPr txBox="1"/>
            <p:nvPr/>
          </p:nvSpPr>
          <p:spPr>
            <a:xfrm>
              <a:off x="8366629" y="2926746"/>
              <a:ext cx="6434100" cy="1010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&gt;Welcome to my page!&lt;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h2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45720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div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96" name="Shape 5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7" name="Google Shape;597;p36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Utilizando um componente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598" name="Google Shape;598;p3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599" name="Google Shape;599;p3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00" name="Google Shape;600;p3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01" name="Google Shape;601;p36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2" name="Google Shape;602;p36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3" name="Google Shape;603;p36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4" name="Google Shape;604;p36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5" name="Google Shape;605;p36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06" name="Google Shape;606;p36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Quando declaramos um componente no mesmo arquivo em que queremos usá-lo, não é necessário importá-lo, então basta chamar o componente em algum trecho de JSX.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07" name="Google Shape;607;p36"/>
          <p:cNvGrpSpPr/>
          <p:nvPr/>
        </p:nvGrpSpPr>
        <p:grpSpPr>
          <a:xfrm>
            <a:off x="2090100" y="2892707"/>
            <a:ext cx="4514180" cy="2076691"/>
            <a:chOff x="8366629" y="2763197"/>
            <a:chExt cx="6434122" cy="1126249"/>
          </a:xfrm>
        </p:grpSpPr>
        <p:sp>
          <p:nvSpPr>
            <p:cNvPr id="608" name="Google Shape;608;p36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09" name="Google Shape;609;p36"/>
            <p:cNvSpPr txBox="1"/>
            <p:nvPr/>
          </p:nvSpPr>
          <p:spPr>
            <a:xfrm>
              <a:off x="8366629" y="2926747"/>
              <a:ext cx="6434100" cy="962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 b="1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App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14" name="Shape 6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5" name="Google Shape;615;p37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Importando e u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tilizando um componente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16" name="Google Shape;616;p3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17" name="Google Shape;617;p3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18" name="Google Shape;618;p3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19" name="Google Shape;619;p37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0" name="Google Shape;620;p37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1" name="Google Shape;621;p37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2" name="Google Shape;622;p37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23" name="Google Shape;623;p37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24" name="Google Shape;624;p37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No caso de um componente que está em um arquivo a parte,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é necessário importá-lo, então vamos ver como faz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ê-lo: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25" name="Google Shape;625;p37"/>
          <p:cNvGrpSpPr/>
          <p:nvPr/>
        </p:nvGrpSpPr>
        <p:grpSpPr>
          <a:xfrm>
            <a:off x="6679675" y="2882157"/>
            <a:ext cx="4514180" cy="1600412"/>
            <a:chOff x="8366629" y="2763197"/>
            <a:chExt cx="6434122" cy="867949"/>
          </a:xfrm>
        </p:grpSpPr>
        <p:sp>
          <p:nvSpPr>
            <p:cNvPr id="626" name="Google Shape;626;p37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27" name="Google Shape;627;p37"/>
            <p:cNvSpPr txBox="1"/>
            <p:nvPr/>
          </p:nvSpPr>
          <p:spPr>
            <a:xfrm>
              <a:off x="8366629" y="2926747"/>
              <a:ext cx="6434100" cy="704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'./Hello'</a:t>
              </a:r>
              <a:endParaRPr>
                <a:solidFill>
                  <a:srgbClr val="A0101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 b="1">
                <a:solidFill>
                  <a:srgbClr val="700080"/>
                </a:solidFill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App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628" name="Google Shape;628;p37"/>
          <p:cNvGrpSpPr/>
          <p:nvPr/>
        </p:nvGrpSpPr>
        <p:grpSpPr>
          <a:xfrm>
            <a:off x="2075151" y="2882147"/>
            <a:ext cx="3748522" cy="1267974"/>
            <a:chOff x="8366624" y="2763197"/>
            <a:chExt cx="6434127" cy="687659"/>
          </a:xfrm>
        </p:grpSpPr>
        <p:sp>
          <p:nvSpPr>
            <p:cNvPr id="629" name="Google Shape;629;p37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30" name="Google Shape;630;p37"/>
            <p:cNvSpPr txBox="1"/>
            <p:nvPr/>
          </p:nvSpPr>
          <p:spPr>
            <a:xfrm>
              <a:off x="8366624" y="2926756"/>
              <a:ext cx="6434100" cy="5241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export default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631" name="Google Shape;631;p37"/>
          <p:cNvSpPr/>
          <p:nvPr/>
        </p:nvSpPr>
        <p:spPr>
          <a:xfrm>
            <a:off x="1737850" y="5011550"/>
            <a:ext cx="96159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Note que é necessário que o componente também seja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exportado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caso contrário ele não poderá ser importado por outro arquivo! Outro ponto interessante é que você não precisa colocar o formato do arquivo quando está importando um componente.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36" name="Shape 6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7" name="Google Shape;637;p38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Importando imagens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38" name="Google Shape;638;p3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39" name="Google Shape;639;p3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40" name="Google Shape;640;p3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41" name="Google Shape;641;p3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2" name="Google Shape;642;p3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3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4" name="Google Shape;644;p3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5" name="Google Shape;645;p3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46" name="Google Shape;646;p38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Para usar imagens no React é muito fácil, basta importá-la e referenciá-la no atributo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src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da tag de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&lt;img&gt;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647" name="Google Shape;647;p38"/>
          <p:cNvGrpSpPr/>
          <p:nvPr/>
        </p:nvGrpSpPr>
        <p:grpSpPr>
          <a:xfrm>
            <a:off x="2100839" y="2700257"/>
            <a:ext cx="6276486" cy="1600412"/>
            <a:chOff x="8366629" y="2763197"/>
            <a:chExt cx="6434122" cy="867949"/>
          </a:xfrm>
        </p:grpSpPr>
        <p:sp>
          <p:nvSpPr>
            <p:cNvPr id="648" name="Google Shape;648;p38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App.jsx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649" name="Google Shape;649;p38"/>
            <p:cNvSpPr txBox="1"/>
            <p:nvPr/>
          </p:nvSpPr>
          <p:spPr>
            <a:xfrm>
              <a:off x="8366629" y="2926747"/>
              <a:ext cx="6434100" cy="704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picture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'./picture.jpg'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App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img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src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picture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alt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"picture description"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/&gt;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650" name="Google Shape;650;p38"/>
          <p:cNvSpPr/>
          <p:nvPr/>
        </p:nvSpPr>
        <p:spPr>
          <a:xfrm>
            <a:off x="1737850" y="5011550"/>
            <a:ext cx="96159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 atributo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alt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(texto alternativo) é muito importante ser sempre usado nas tags </a:t>
            </a:r>
            <a:r>
              <a:rPr b="1"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&lt;img&gt; 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para garantir uma acessibilidade mínima no seu projeto. Além disso, o atributo também fornece um texto alternativo quando ocorre um erro ao carregar a imagem.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/>
          <p:nvPr/>
        </p:nvSpPr>
        <p:spPr>
          <a:xfrm>
            <a:off x="309625" y="282525"/>
            <a:ext cx="78039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</a:t>
            </a: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neste módulo</a:t>
            </a: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04" name="Google Shape;104;p12"/>
          <p:cNvSpPr txBox="1"/>
          <p:nvPr/>
        </p:nvSpPr>
        <p:spPr>
          <a:xfrm>
            <a:off x="686475" y="1128925"/>
            <a:ext cx="6797700" cy="5260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01 - Conceitos Básicos de HTML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02 - Conceitos Básicos de CSS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03 - Introdução ao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04 - Funções em JavaScript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"/>
              <a:buChar char="➢"/>
            </a:pPr>
            <a:r>
              <a:rPr b="1" lang="pt-BR" sz="1800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</a:rPr>
              <a:t>Aula 05 - Introdução ao React - parte 01</a:t>
            </a:r>
            <a:endParaRPr b="1" sz="1800">
              <a:solidFill>
                <a:schemeClr val="accent6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06 - Introdução ao React - parte 02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07 - Introdução ao React - parte 03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08 - Introdução ao React - parte 04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09 - Introdução ao React Hooks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10 - Introdução ao HTTP e consumo de APIs com Fetch 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11 - Desenvolvimento do Projeto Prático - Parte 01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3429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1800"/>
              <a:buFont typeface="Barlow SemiBold"/>
              <a:buChar char="●"/>
            </a:pPr>
            <a:r>
              <a:rPr lang="pt-BR" sz="18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Aula 12 - Desenvolvimento do Projeto Prático - Parte 02</a:t>
            </a:r>
            <a:endParaRPr sz="18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05" name="Google Shape;105;p12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06" name="Google Shape;106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07" name="Google Shape;107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08" name="Google Shape;108;p12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12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10" name="Google Shape;110;p12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11" name="Google Shape;111;p12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12" name="Google Shape;112;p12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3" name="Google Shape;113;p12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14" name="Google Shape;114;p1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15" name="Google Shape;115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16" name="Google Shape;116;p12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117" name="Google Shape;117;p12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118" name="Google Shape;118;p12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19" name="Google Shape;119;p12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0" name="Google Shape;120;p12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21" name="Google Shape;121;p12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22" name="Google Shape;122;p12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123" name="Google Shape;123;p1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24" name="Google Shape;124;p1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655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39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Crie um componente que imprima a soma de duas constantes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657" name="Google Shape;657;p39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1: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658" name="Google Shape;658;p39"/>
          <p:cNvPicPr preferRelativeResize="0"/>
          <p:nvPr/>
        </p:nvPicPr>
        <p:blipFill rotWithShape="1">
          <a:blip r:embed="rId3">
            <a:alphaModFix/>
          </a:blip>
          <a:srcRect b="97" l="53" r="51749" t="2843"/>
          <a:stretch/>
        </p:blipFill>
        <p:spPr>
          <a:xfrm flipH="1">
            <a:off x="6292500" y="-17533"/>
            <a:ext cx="5899500" cy="6910800"/>
          </a:xfrm>
          <a:prstGeom prst="flowChartDelay">
            <a:avLst/>
          </a:prstGeom>
          <a:noFill/>
          <a:ln>
            <a:noFill/>
          </a:ln>
        </p:spPr>
      </p:pic>
      <p:grpSp>
        <p:nvGrpSpPr>
          <p:cNvPr id="659" name="Google Shape;659;p39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60" name="Google Shape;660;p39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61" name="Google Shape;661;p39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666" name="Shape 6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7" name="Google Shape;667;p40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Crie um componente que imprima uma mensagem de “Bom dia”, “Boa tarde” ou “Boa noite” a partir do hor</a:t>
            </a: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ário atual do usuário.</a:t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668" name="Google Shape;668;p40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Exercício</a:t>
            </a:r>
            <a:r>
              <a:rPr b="1" lang="pt-BR" sz="3500">
                <a:solidFill>
                  <a:srgbClr val="FF6002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2: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pic>
        <p:nvPicPr>
          <p:cNvPr id="669" name="Google Shape;669;p40"/>
          <p:cNvPicPr preferRelativeResize="0"/>
          <p:nvPr/>
        </p:nvPicPr>
        <p:blipFill rotWithShape="1">
          <a:blip r:embed="rId3">
            <a:alphaModFix/>
          </a:blip>
          <a:srcRect b="97" l="53" r="51749" t="2843"/>
          <a:stretch/>
        </p:blipFill>
        <p:spPr>
          <a:xfrm flipH="1">
            <a:off x="6292500" y="-17533"/>
            <a:ext cx="5899500" cy="6910800"/>
          </a:xfrm>
          <a:prstGeom prst="flowChartDelay">
            <a:avLst/>
          </a:prstGeom>
          <a:noFill/>
          <a:ln>
            <a:noFill/>
          </a:ln>
        </p:spPr>
      </p:pic>
      <p:grpSp>
        <p:nvGrpSpPr>
          <p:cNvPr id="670" name="Google Shape;670;p40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71" name="Google Shape;671;p40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72" name="Google Shape;672;p40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77" name="Shape 6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8" name="Google Shape;678;p41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Estilizando</a:t>
            </a: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 um componente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79" name="Google Shape;679;p41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80" name="Google Shape;680;p41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81" name="Google Shape;681;p41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82" name="Google Shape;682;p41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3" name="Google Shape;683;p41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4" name="Google Shape;684;p41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5" name="Google Shape;685;p41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86" name="Google Shape;686;p41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7" name="Google Shape;687;p41"/>
          <p:cNvSpPr txBox="1"/>
          <p:nvPr/>
        </p:nvSpPr>
        <p:spPr>
          <a:xfrm>
            <a:off x="1979675" y="1572875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Existem diversas formas que podemos utilizar para estilizar um componentes, dentre elas: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8" name="Google Shape;688;p41"/>
          <p:cNvSpPr txBox="1"/>
          <p:nvPr/>
        </p:nvSpPr>
        <p:spPr>
          <a:xfrm>
            <a:off x="2032450" y="2585750"/>
            <a:ext cx="8835000" cy="2241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CSS Inline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Folhas de Estilo (CSS Externo)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CSS Modules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Pré Processadores CSS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342900" lvl="0" marL="45720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E6100"/>
              </a:buClr>
              <a:buSzPts val="1800"/>
              <a:buFont typeface="Barlow"/>
              <a:buChar char="➔"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Styled-components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689" name="Google Shape;689;p41"/>
          <p:cNvSpPr txBox="1"/>
          <p:nvPr/>
        </p:nvSpPr>
        <p:spPr>
          <a:xfrm>
            <a:off x="2110975" y="4605650"/>
            <a:ext cx="8835000" cy="7803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Durante o curso vamos utilizar as formas mais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simples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que não necessitem de instalações ou configurações adicionais.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42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CSS Inline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696" name="Google Shape;696;p42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697" name="Google Shape;697;p42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698" name="Google Shape;698;p42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699" name="Google Shape;699;p42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0" name="Google Shape;700;p42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1" name="Google Shape;701;p42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2" name="Google Shape;702;p42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3" name="Google Shape;703;p42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04" name="Google Shape;704;p42"/>
          <p:cNvSpPr txBox="1"/>
          <p:nvPr/>
        </p:nvSpPr>
        <p:spPr>
          <a:xfrm>
            <a:off x="1979675" y="1572875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Provavelmente uma das formas mais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fáceis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rápidas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de estilizar os elementos dentro de um JSX. Possui 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características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muito semelhantes ao CSS Inline que aplicamos no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HTML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nas aulas anteriores, mas com um grande diferencial, podemos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reutilizar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estilos em diversos elementos!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705" name="Google Shape;705;p42"/>
          <p:cNvGrpSpPr/>
          <p:nvPr/>
        </p:nvGrpSpPr>
        <p:grpSpPr>
          <a:xfrm>
            <a:off x="2106875" y="3156589"/>
            <a:ext cx="5268249" cy="1971055"/>
            <a:chOff x="8366642" y="2763197"/>
            <a:chExt cx="6434109" cy="1068960"/>
          </a:xfrm>
        </p:grpSpPr>
        <p:sp>
          <p:nvSpPr>
            <p:cNvPr id="706" name="Google Shape;706;p42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07" name="Google Shape;707;p42"/>
            <p:cNvSpPr txBox="1"/>
            <p:nvPr/>
          </p:nvSpPr>
          <p:spPr>
            <a:xfrm>
              <a:off x="8366642" y="2926757"/>
              <a:ext cx="6434100" cy="905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style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={{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color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'red'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 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fontSize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64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}}&gt;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  Hello, World!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708" name="Google Shape;708;p42"/>
          <p:cNvGrpSpPr/>
          <p:nvPr/>
        </p:nvGrpSpPr>
        <p:grpSpPr>
          <a:xfrm>
            <a:off x="7524025" y="3156547"/>
            <a:ext cx="2995724" cy="3110568"/>
            <a:chOff x="8366637" y="2763197"/>
            <a:chExt cx="6434115" cy="1686950"/>
          </a:xfrm>
        </p:grpSpPr>
        <p:sp>
          <p:nvSpPr>
            <p:cNvPr id="709" name="Google Shape;709;p42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chemeClr val="accent4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10" name="Google Shape;710;p42"/>
            <p:cNvSpPr txBox="1"/>
            <p:nvPr/>
          </p:nvSpPr>
          <p:spPr>
            <a:xfrm>
              <a:off x="8366637" y="2926748"/>
              <a:ext cx="6434100" cy="1523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const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h1Style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EE11FF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color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'red'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	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fontSize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10604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64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style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h1Style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 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Hello, World!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  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711" name="Google Shape;711;p42"/>
          <p:cNvSpPr/>
          <p:nvPr/>
        </p:nvSpPr>
        <p:spPr>
          <a:xfrm>
            <a:off x="1774425" y="5380825"/>
            <a:ext cx="56007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Ao utilizar um objeto literal dentro de um atributo em JSX é necessário acrescentar mais um par de chaves { }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16" name="Shape 7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7" name="Google Shape;717;p43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Folha de Estilo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718" name="Google Shape;718;p4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719" name="Google Shape;719;p4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720" name="Google Shape;720;p4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21" name="Google Shape;721;p43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2" name="Google Shape;722;p43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3" name="Google Shape;723;p43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4" name="Google Shape;724;p43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5" name="Google Shape;725;p43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26" name="Google Shape;726;p43"/>
          <p:cNvSpPr txBox="1"/>
          <p:nvPr/>
        </p:nvSpPr>
        <p:spPr>
          <a:xfrm>
            <a:off x="1979675" y="1430050"/>
            <a:ext cx="88350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Uma forma fácil e eficiente de estilizar é usando as folhas de estilo, traduzindo, arquivos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.css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. Basicamente é criar um arquivo css normal e depois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importá-lo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no seu JSX. O diferencial em relação ao inline é que podemos usar facilmente os recursos do CSS, como as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classes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por exemplo.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727" name="Google Shape;727;p43"/>
          <p:cNvGrpSpPr/>
          <p:nvPr/>
        </p:nvGrpSpPr>
        <p:grpSpPr>
          <a:xfrm>
            <a:off x="5443975" y="3040447"/>
            <a:ext cx="5518529" cy="1600423"/>
            <a:chOff x="8366649" y="2763197"/>
            <a:chExt cx="6434102" cy="867955"/>
          </a:xfrm>
        </p:grpSpPr>
        <p:sp>
          <p:nvSpPr>
            <p:cNvPr id="728" name="Google Shape;728;p43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chemeClr val="accent4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29" name="Google Shape;729;p43"/>
            <p:cNvSpPr txBox="1"/>
            <p:nvPr/>
          </p:nvSpPr>
          <p:spPr>
            <a:xfrm>
              <a:off x="8366649" y="2926753"/>
              <a:ext cx="6434100" cy="7044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'style.css'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className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"title"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&gt;Hello, World!&lt;/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730" name="Google Shape;730;p43"/>
          <p:cNvGrpSpPr/>
          <p:nvPr/>
        </p:nvGrpSpPr>
        <p:grpSpPr>
          <a:xfrm>
            <a:off x="2048200" y="3040497"/>
            <a:ext cx="2995724" cy="1390765"/>
            <a:chOff x="8366637" y="2763197"/>
            <a:chExt cx="6434115" cy="754252"/>
          </a:xfrm>
        </p:grpSpPr>
        <p:sp>
          <p:nvSpPr>
            <p:cNvPr id="731" name="Google Shape;731;p43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style</a:t>
              </a:r>
              <a:r>
                <a:rPr lang="pt-BR" sz="1500">
                  <a:solidFill>
                    <a:srgbClr val="FFFFFF"/>
                  </a:solidFill>
                </a:rPr>
                <a:t>.css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32" name="Google Shape;732;p43"/>
            <p:cNvSpPr txBox="1"/>
            <p:nvPr/>
          </p:nvSpPr>
          <p:spPr>
            <a:xfrm>
              <a:off x="8366637" y="2926749"/>
              <a:ext cx="6434100" cy="59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50505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.title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color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red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font-size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64px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733" name="Google Shape;733;p43"/>
          <p:cNvSpPr/>
          <p:nvPr/>
        </p:nvSpPr>
        <p:spPr>
          <a:xfrm>
            <a:off x="1771625" y="5064300"/>
            <a:ext cx="9251100" cy="11988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 lembrar!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Ao utilizar folha de estilo deve-se declarar as regras conforme </a:t>
            </a: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é no css convencional, ou seja, não se modifica seguindo as regras do JSX.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738" name="Shape 7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9" name="Google Shape;739;p44"/>
          <p:cNvSpPr txBox="1"/>
          <p:nvPr/>
        </p:nvSpPr>
        <p:spPr>
          <a:xfrm>
            <a:off x="1979675" y="646000"/>
            <a:ext cx="7947600" cy="649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CSS Modules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740" name="Google Shape;740;p4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741" name="Google Shape;741;p4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742" name="Google Shape;742;p4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43" name="Google Shape;743;p4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4" name="Google Shape;744;p4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5" name="Google Shape;745;p4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6" name="Google Shape;746;p4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7" name="Google Shape;747;p4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48" name="Google Shape;748;p44"/>
          <p:cNvSpPr txBox="1"/>
          <p:nvPr/>
        </p:nvSpPr>
        <p:spPr>
          <a:xfrm>
            <a:off x="1979675" y="1430050"/>
            <a:ext cx="88350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Semelhante ao método anterior, o CSS Modules é baseado também na criação de um arquivo .css e importá-lo no JSX. O seu grande diferencial é que ele é projetado para ter um escopo reduzido ao componente, com o recurso de gerar nomes de classes únicas, evitando assim qualquer tipo de conflito com nomes de classes provindos de outros estilos.</a:t>
            </a:r>
            <a:endParaRPr b="0" i="0" sz="1400" u="none" cap="none" strike="noStrike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grpSp>
        <p:nvGrpSpPr>
          <p:cNvPr id="749" name="Google Shape;749;p44"/>
          <p:cNvGrpSpPr/>
          <p:nvPr/>
        </p:nvGrpSpPr>
        <p:grpSpPr>
          <a:xfrm>
            <a:off x="5443825" y="3166147"/>
            <a:ext cx="5518529" cy="2436261"/>
            <a:chOff x="8366649" y="2763197"/>
            <a:chExt cx="6434102" cy="1321254"/>
          </a:xfrm>
        </p:grpSpPr>
        <p:sp>
          <p:nvSpPr>
            <p:cNvPr id="750" name="Google Shape;750;p44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chemeClr val="accent4"/>
                  </a:solidFill>
                </a:rPr>
                <a:t>Hello</a:t>
              </a:r>
              <a:r>
                <a:rPr lang="pt-BR" sz="1500">
                  <a:solidFill>
                    <a:srgbClr val="FFFFFF"/>
                  </a:solidFill>
                </a:rPr>
                <a:t>.jsx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51" name="Google Shape;751;p44"/>
            <p:cNvSpPr txBox="1"/>
            <p:nvPr/>
          </p:nvSpPr>
          <p:spPr>
            <a:xfrm>
              <a:off x="8366649" y="2926752"/>
              <a:ext cx="6434100" cy="1157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import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classes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from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A0101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'Hello.module.css'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t/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function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F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Hello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()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b="1"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return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(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</a:t>
              </a:r>
              <a:r>
                <a:rPr lang="pt-BR">
                  <a:solidFill>
                    <a:srgbClr val="0000C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className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=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{</a:t>
              </a:r>
              <a:r>
                <a:rPr lang="pt-BR">
                  <a:solidFill>
                    <a:srgbClr val="1AB1CD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classes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.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Hello, World!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45720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&lt;/</a:t>
              </a:r>
              <a:r>
                <a:rPr lang="pt-BR">
                  <a:solidFill>
                    <a:srgbClr val="107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h1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&gt;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)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grpSp>
        <p:nvGrpSpPr>
          <p:cNvPr id="752" name="Google Shape;752;p44"/>
          <p:cNvGrpSpPr/>
          <p:nvPr/>
        </p:nvGrpSpPr>
        <p:grpSpPr>
          <a:xfrm>
            <a:off x="2048200" y="3192897"/>
            <a:ext cx="2995724" cy="1390765"/>
            <a:chOff x="8366637" y="2763197"/>
            <a:chExt cx="6434115" cy="754252"/>
          </a:xfrm>
        </p:grpSpPr>
        <p:sp>
          <p:nvSpPr>
            <p:cNvPr id="753" name="Google Shape;753;p44"/>
            <p:cNvSpPr txBox="1"/>
            <p:nvPr/>
          </p:nvSpPr>
          <p:spPr>
            <a:xfrm>
              <a:off x="8366651" y="2763197"/>
              <a:ext cx="6434100" cy="163500"/>
            </a:xfrm>
            <a:prstGeom prst="rect">
              <a:avLst/>
            </a:prstGeom>
            <a:solidFill>
              <a:srgbClr val="DD3805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0" lIns="90000" spcFirstLastPara="1" rIns="0" wrap="square" tIns="0">
              <a:noAutofit/>
            </a:bodyPr>
            <a:lstStyle/>
            <a:p>
              <a:pPr indent="0" lvl="0" marL="0" rtl="0" algn="l">
                <a:lnSpc>
                  <a:spcPct val="115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 sz="1500">
                  <a:solidFill>
                    <a:srgbClr val="FFFFFF"/>
                  </a:solidFill>
                </a:rPr>
                <a:t>Hello.modules</a:t>
              </a:r>
              <a:r>
                <a:rPr lang="pt-BR" sz="1500">
                  <a:solidFill>
                    <a:srgbClr val="FFFFFF"/>
                  </a:solidFill>
                </a:rPr>
                <a:t>.css</a:t>
              </a:r>
              <a:endParaRPr sz="1500">
                <a:solidFill>
                  <a:srgbClr val="FFFFFF"/>
                </a:solidFill>
              </a:endParaRPr>
            </a:p>
          </p:txBody>
        </p:sp>
        <p:sp>
          <p:nvSpPr>
            <p:cNvPr id="754" name="Google Shape;754;p44"/>
            <p:cNvSpPr txBox="1"/>
            <p:nvPr/>
          </p:nvSpPr>
          <p:spPr>
            <a:xfrm>
              <a:off x="8366637" y="2926749"/>
              <a:ext cx="6434100" cy="590700"/>
            </a:xfrm>
            <a:prstGeom prst="rect">
              <a:avLst/>
            </a:prstGeom>
            <a:solidFill>
              <a:srgbClr val="FFFFFF"/>
            </a:solidFill>
            <a:ln>
              <a:noFill/>
            </a:ln>
            <a:effectLst>
              <a:outerShdw blurRad="57150" rotWithShape="0" algn="bl" dir="5400000" dist="19050">
                <a:srgbClr val="000000">
                  <a:alpha val="50000"/>
                </a:srgbClr>
              </a:outerShdw>
            </a:effectLst>
          </p:spPr>
          <p:txBody>
            <a:bodyPr anchorCtr="0" anchor="t" bIns="91425" lIns="91425" spcFirstLastPara="1" rIns="91425" wrap="square" tIns="91425">
              <a:noAutofit/>
            </a:bodyPr>
            <a:lstStyle/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solidFill>
                    <a:srgbClr val="50505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.title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{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color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red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,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  </a:t>
              </a:r>
              <a:r>
                <a:rPr lang="pt-BR">
                  <a:solidFill>
                    <a:srgbClr val="57200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font-size</a:t>
              </a: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: </a:t>
              </a:r>
              <a:r>
                <a:rPr lang="pt-BR">
                  <a:solidFill>
                    <a:srgbClr val="700080"/>
                  </a:solidFill>
                  <a:latin typeface="Roboto Mono"/>
                  <a:ea typeface="Roboto Mono"/>
                  <a:cs typeface="Roboto Mono"/>
                  <a:sym typeface="Roboto Mono"/>
                </a:rPr>
                <a:t>64px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  <a:p>
              <a:pPr indent="0" lvl="0" marL="0" rtl="0" algn="l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pt-BR">
                  <a:latin typeface="Roboto Mono"/>
                  <a:ea typeface="Roboto Mono"/>
                  <a:cs typeface="Roboto Mono"/>
                  <a:sym typeface="Roboto Mono"/>
                </a:rPr>
                <a:t>}</a:t>
              </a:r>
              <a:endParaRPr>
                <a:latin typeface="Roboto Mono"/>
                <a:ea typeface="Roboto Mono"/>
                <a:cs typeface="Roboto Mono"/>
                <a:sym typeface="Roboto Mono"/>
              </a:endParaRPr>
            </a:p>
          </p:txBody>
        </p:sp>
      </p:grpSp>
      <p:sp>
        <p:nvSpPr>
          <p:cNvPr id="755" name="Google Shape;755;p44"/>
          <p:cNvSpPr/>
          <p:nvPr/>
        </p:nvSpPr>
        <p:spPr>
          <a:xfrm>
            <a:off x="439100" y="4916675"/>
            <a:ext cx="4663500" cy="1589100"/>
          </a:xfrm>
          <a:prstGeom prst="roundRect">
            <a:avLst>
              <a:gd fmla="val 45305" name="adj"/>
            </a:avLst>
          </a:prstGeom>
          <a:gradFill>
            <a:gsLst>
              <a:gs pos="0">
                <a:srgbClr val="FF6600"/>
              </a:gs>
              <a:gs pos="100000">
                <a:srgbClr val="FF3E03"/>
              </a:gs>
            </a:gsLst>
            <a:lin ang="13500032" scaled="0"/>
          </a:gra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b="1" lang="pt-BR" sz="1600">
                <a:solidFill>
                  <a:srgbClr val="FFFFFF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Importante</a:t>
            </a:r>
            <a:endParaRPr b="1" i="0" sz="1600" u="none" cap="none" strike="noStrike">
              <a:solidFill>
                <a:srgbClr val="FFFFFF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2286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1A9988"/>
              </a:buClr>
              <a:buSzPts val="1100"/>
              <a:buFont typeface="Arial"/>
              <a:buNone/>
            </a:pPr>
            <a:r>
              <a:rPr lang="pt-BR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O Vite, por padrão, já é compatível como CSS Modules, caso esteja usando outro bundler é importante verificar se é necessário fazer alguma configuração para ativar o recurso.</a:t>
            </a:r>
            <a:endParaRPr b="0" i="0" sz="1400" u="none" cap="none" strike="noStrike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760" name="Shape 7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1" name="Google Shape;761;p45"/>
          <p:cNvSpPr txBox="1"/>
          <p:nvPr/>
        </p:nvSpPr>
        <p:spPr>
          <a:xfrm>
            <a:off x="226375" y="2115475"/>
            <a:ext cx="68631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Monitoria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762" name="Google Shape;762;p45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3" name="Google Shape;763;p45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764" name="Google Shape;764;p45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765" name="Google Shape;765;p45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766" name="Google Shape;766;p45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767" name="Google Shape;767;p45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768" name="Google Shape;768;p45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69" name="Google Shape;769;p45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0" name="Google Shape;770;p45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1" name="Google Shape;771;p45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2" name="Google Shape;772;p45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3" name="Google Shape;773;p45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774" name="Google Shape;774;p45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775" name="Google Shape;775;p4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776" name="Google Shape;776;p4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777" name="Google Shape;777;p4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778" name="Google Shape;778;p45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9" name="Google Shape;779;p45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6002"/>
        </a:solidFill>
      </p:bgPr>
    </p:bg>
    <p:spTree>
      <p:nvGrpSpPr>
        <p:cNvPr id="783" name="Shape 7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4" name="Google Shape;784;p46"/>
          <p:cNvSpPr txBox="1"/>
          <p:nvPr/>
        </p:nvSpPr>
        <p:spPr>
          <a:xfrm>
            <a:off x="1809767" y="1647767"/>
            <a:ext cx="6408300" cy="8688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b="1" lang="pt-BR" sz="4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Bem-vindo à monitoria!</a:t>
            </a:r>
            <a:endParaRPr sz="2700">
              <a:solidFill>
                <a:srgbClr val="FFFFFF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</p:txBody>
      </p:sp>
      <p:sp>
        <p:nvSpPr>
          <p:cNvPr id="785" name="Google Shape;785;p46"/>
          <p:cNvSpPr txBox="1"/>
          <p:nvPr/>
        </p:nvSpPr>
        <p:spPr>
          <a:xfrm>
            <a:off x="1811533" y="3009900"/>
            <a:ext cx="7875600" cy="20394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sp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Instruções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Aqui você pode,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 deve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, abrir a câmera e o microfone!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0"/>
              </a:spcAft>
              <a:buClr>
                <a:schemeClr val="lt1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Esse é um espaço para fazer o </a:t>
            </a:r>
            <a:r>
              <a:rPr b="1" lang="pt-BR" sz="2100">
                <a:solidFill>
                  <a:schemeClr val="accent4"/>
                </a:solidFill>
                <a:latin typeface="Barlow"/>
                <a:ea typeface="Barlow"/>
                <a:cs typeface="Barlow"/>
                <a:sym typeface="Barlow"/>
              </a:rPr>
              <a:t>desafio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 e tirar </a:t>
            </a:r>
            <a:r>
              <a:rPr b="1"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dúvidas</a:t>
            </a: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;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-438150" lvl="0" marL="609600" rtl="0" algn="l">
              <a:spcBef>
                <a:spcPts val="1300"/>
              </a:spcBef>
              <a:spcAft>
                <a:spcPts val="1300"/>
              </a:spcAft>
              <a:buClr>
                <a:srgbClr val="FFFFFF"/>
              </a:buClr>
              <a:buSzPts val="2100"/>
              <a:buFont typeface="Barlow"/>
              <a:buAutoNum type="arabicPeriod"/>
            </a:pPr>
            <a:r>
              <a:rPr lang="pt-BR" sz="21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Todos aqui devem ser respeitosos e educados.</a:t>
            </a:r>
            <a:endParaRPr sz="2100">
              <a:solidFill>
                <a:srgbClr val="FFFFFF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cxnSp>
        <p:nvCxnSpPr>
          <p:cNvPr id="786" name="Google Shape;786;p46"/>
          <p:cNvCxnSpPr/>
          <p:nvPr/>
        </p:nvCxnSpPr>
        <p:spPr>
          <a:xfrm>
            <a:off x="1885967" y="3602967"/>
            <a:ext cx="0" cy="1466700"/>
          </a:xfrm>
          <a:prstGeom prst="straightConnector1">
            <a:avLst/>
          </a:prstGeom>
          <a:noFill/>
          <a:ln cap="flat" cmpd="sng" w="9525">
            <a:solidFill>
              <a:schemeClr val="lt1"/>
            </a:solidFill>
            <a:prstDash val="solid"/>
            <a:round/>
            <a:headEnd len="med" w="med" type="none"/>
            <a:tailEnd len="med" w="med" type="non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10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1000"/>
                                        <p:tgtEl>
                                          <p:spTgt spid="78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212529"/>
        </a:solidFill>
      </p:bgPr>
    </p:bg>
    <p:spTree>
      <p:nvGrpSpPr>
        <p:cNvPr id="791" name="Shape 7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2" name="Google Shape;792;p47"/>
          <p:cNvSpPr txBox="1"/>
          <p:nvPr>
            <p:ph type="title"/>
          </p:nvPr>
        </p:nvSpPr>
        <p:spPr>
          <a:xfrm>
            <a:off x="673625" y="2370625"/>
            <a:ext cx="4066200" cy="33936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rPr lang="pt-BR" sz="2500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Crie seu cartão de visita virtual utilizando React. Por enquanto, crie tudo em um componente único.</a:t>
            </a:r>
            <a:endParaRPr sz="25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 sz="2500" u="sng">
                <a:solidFill>
                  <a:schemeClr val="accent6"/>
                </a:solidFill>
                <a:latin typeface="Barlow"/>
                <a:ea typeface="Barlow"/>
                <a:cs typeface="Barlow"/>
                <a:sym typeface="Barlow"/>
                <a:hlinkClick r:id="rId3">
                  <a:extLst>
                    <a:ext uri="{A12FA001-AC4F-418D-AE19-62706E023703}">
                      <ahyp:hlinkClr val="tx"/>
                    </a:ext>
                  </a:extLst>
                </a:hlinkClick>
              </a:rPr>
              <a:t>Link Figma</a:t>
            </a:r>
            <a:endParaRPr sz="2500">
              <a:solidFill>
                <a:schemeClr val="accent6"/>
              </a:solidFill>
              <a:latin typeface="Barlow Medium"/>
              <a:ea typeface="Barlow Medium"/>
              <a:cs typeface="Barlow Medium"/>
              <a:sym typeface="Barlow Medium"/>
            </a:endParaRPr>
          </a:p>
          <a:p>
            <a:pPr indent="0" lvl="0" marL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None/>
            </a:pPr>
            <a:r>
              <a:t/>
            </a:r>
            <a:endParaRPr sz="2500">
              <a:solidFill>
                <a:srgbClr val="FBFAE6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sp>
        <p:nvSpPr>
          <p:cNvPr id="793" name="Google Shape;793;p47"/>
          <p:cNvSpPr/>
          <p:nvPr/>
        </p:nvSpPr>
        <p:spPr>
          <a:xfrm>
            <a:off x="673625" y="1090525"/>
            <a:ext cx="4340400" cy="1334700"/>
          </a:xfrm>
          <a:prstGeom prst="rect">
            <a:avLst/>
          </a:prstGeom>
          <a:noFill/>
          <a:ln>
            <a:noFill/>
          </a:ln>
        </p:spPr>
        <p:txBody>
          <a:bodyPr anchorCtr="0" anchor="t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700"/>
              <a:buFont typeface="Arial"/>
              <a:buNone/>
            </a:pPr>
            <a:r>
              <a:rPr b="1" lang="pt-BR" sz="35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Desafio</a:t>
            </a:r>
            <a:endParaRPr b="1" i="0" sz="3500" u="none" cap="none" strike="noStrike">
              <a:solidFill>
                <a:srgbClr val="FF6002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794" name="Google Shape;794;p4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795" name="Google Shape;795;p4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796" name="Google Shape;796;p47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pic>
        <p:nvPicPr>
          <p:cNvPr id="797" name="Google Shape;797;p47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6218925" y="610811"/>
            <a:ext cx="3828481" cy="604204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02" name="Shape 8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03" name="Google Shape;803;p48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804" name="Google Shape;804;p4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05" name="Google Shape;805;p48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06" name="Google Shape;806;p48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807" name="Google Shape;807;p4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08" name="Google Shape;808;p48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809" name="Google Shape;809;p48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0" name="Google Shape;810;p48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1" name="Google Shape;811;p48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812" name="Google Shape;812;p48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813" name="Google Shape;813;p48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14" name="Google Shape;814;p48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15" name="Google Shape;815;p48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16" name="Google Shape;816;p48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817" name="Google Shape;817;p48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888875" y="1024950"/>
            <a:ext cx="1721025" cy="1721025"/>
          </a:xfrm>
          <a:prstGeom prst="rect">
            <a:avLst/>
          </a:prstGeom>
          <a:noFill/>
          <a:ln>
            <a:noFill/>
          </a:ln>
        </p:spPr>
      </p:pic>
      <p:sp>
        <p:nvSpPr>
          <p:cNvPr id="818" name="Google Shape;818;p48"/>
          <p:cNvSpPr txBox="1"/>
          <p:nvPr/>
        </p:nvSpPr>
        <p:spPr>
          <a:xfrm>
            <a:off x="4684812" y="2657600"/>
            <a:ext cx="2212800" cy="492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800"/>
              </a:spcAft>
              <a:buNone/>
            </a:pPr>
            <a:r>
              <a:rPr lang="pt-BR" sz="2000">
                <a:solidFill>
                  <a:srgbClr val="FFFFFF"/>
                </a:solidFill>
                <a:latin typeface="Barlow"/>
                <a:ea typeface="Barlow"/>
                <a:cs typeface="Barlow"/>
                <a:sym typeface="Barlow"/>
              </a:rPr>
              <a:t>dcc@cesar.org.br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13"/>
          <p:cNvSpPr txBox="1"/>
          <p:nvPr/>
        </p:nvSpPr>
        <p:spPr>
          <a:xfrm>
            <a:off x="682289" y="5527350"/>
            <a:ext cx="4477500" cy="12489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lang="pt-BR" sz="2000">
                <a:solidFill>
                  <a:schemeClr val="dk1"/>
                </a:solidFill>
                <a:latin typeface="Barlow Semi Condensed"/>
                <a:ea typeface="Barlow Semi Condensed"/>
                <a:cs typeface="Barlow Semi Condensed"/>
                <a:sym typeface="Barlow Semi Condensed"/>
              </a:rPr>
              <a:t>JavaScript e Front-End básico</a:t>
            </a:r>
            <a:endParaRPr b="1" i="0" sz="2000" u="none" cap="none" strike="noStrike">
              <a:solidFill>
                <a:schemeClr val="dk1"/>
              </a:solidFill>
              <a:latin typeface="Barlow Semi Condensed"/>
              <a:ea typeface="Barlow Semi Condensed"/>
              <a:cs typeface="Barlow Semi Condensed"/>
              <a:sym typeface="Barlow Semi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1" i="0" lang="pt-BR" sz="26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Aula </a:t>
            </a:r>
            <a:r>
              <a:rPr b="1" lang="pt-BR" sz="26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5</a:t>
            </a:r>
            <a:endParaRPr b="1" i="0" sz="26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30" name="Google Shape;130;p13"/>
          <p:cNvSpPr txBox="1"/>
          <p:nvPr/>
        </p:nvSpPr>
        <p:spPr>
          <a:xfrm>
            <a:off x="678026" y="2095600"/>
            <a:ext cx="6548700" cy="270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45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Introdução a Frameworks Front-end</a:t>
            </a:r>
            <a:endParaRPr b="1" sz="45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lang="pt-BR" sz="3000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Parte 01</a:t>
            </a:r>
            <a:endParaRPr b="1" sz="3000">
              <a:solidFill>
                <a:schemeClr val="dk1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131" name="Google Shape;131;p13"/>
          <p:cNvSpPr/>
          <p:nvPr/>
        </p:nvSpPr>
        <p:spPr>
          <a:xfrm rot="-5400000">
            <a:off x="9782414" y="2293522"/>
            <a:ext cx="952884" cy="1905930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32" name="Google Shape;132;p13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33" name="Google Shape;133;p13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chemeClr val="accent3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chemeClr val="accent3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34" name="Google Shape;134;p13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35" name="Google Shape;135;p13"/>
          <p:cNvSpPr/>
          <p:nvPr/>
        </p:nvSpPr>
        <p:spPr>
          <a:xfrm>
            <a:off x="9336154" y="1775150"/>
            <a:ext cx="1835700" cy="1835700"/>
          </a:xfrm>
          <a:prstGeom prst="blockArc">
            <a:avLst>
              <a:gd fmla="val 10763586" name="adj1"/>
              <a:gd fmla="val 53900" name="adj2"/>
              <a:gd fmla="val 15678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36" name="Google Shape;136;p13"/>
          <p:cNvGrpSpPr/>
          <p:nvPr/>
        </p:nvGrpSpPr>
        <p:grpSpPr>
          <a:xfrm>
            <a:off x="9305642" y="3730284"/>
            <a:ext cx="1905888" cy="1908435"/>
            <a:chOff x="4029498" y="2746115"/>
            <a:chExt cx="1054200" cy="1055608"/>
          </a:xfrm>
        </p:grpSpPr>
        <p:sp>
          <p:nvSpPr>
            <p:cNvPr id="137" name="Google Shape;137;p13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38" name="Google Shape;138;p13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pic>
        <p:nvPicPr>
          <p:cNvPr id="139" name="Google Shape;139;p13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791550" y="730783"/>
            <a:ext cx="766626" cy="68436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dk1"/>
        </a:solidFill>
      </p:bgPr>
    </p:bg>
    <p:spTree>
      <p:nvGrpSpPr>
        <p:cNvPr id="823" name="Shape 8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824" name="Google Shape;824;p49"/>
          <p:cNvGrpSpPr/>
          <p:nvPr/>
        </p:nvGrpSpPr>
        <p:grpSpPr>
          <a:xfrm>
            <a:off x="10269680" y="-836450"/>
            <a:ext cx="1839040" cy="756666"/>
            <a:chOff x="7929450" y="5095523"/>
            <a:chExt cx="3479077" cy="1431452"/>
          </a:xfrm>
        </p:grpSpPr>
        <p:pic>
          <p:nvPicPr>
            <p:cNvPr id="825" name="Google Shape;825;p49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9805873" y="5095526"/>
              <a:ext cx="1602654" cy="1431449"/>
            </a:xfrm>
            <a:prstGeom prst="rect">
              <a:avLst/>
            </a:prstGeom>
            <a:noFill/>
            <a:ln>
              <a:noFill/>
            </a:ln>
          </p:spPr>
        </p:pic>
        <p:pic>
          <p:nvPicPr>
            <p:cNvPr id="826" name="Google Shape;826;p49"/>
            <p:cNvPicPr preferRelativeResize="0"/>
            <p:nvPr/>
          </p:nvPicPr>
          <p:blipFill rotWithShape="1">
            <a:blip r:embed="rId3">
              <a:alphaModFix/>
            </a:blip>
            <a:srcRect b="28921" l="0" r="0" t="0"/>
            <a:stretch/>
          </p:blipFill>
          <p:spPr>
            <a:xfrm>
              <a:off x="7929450" y="5095523"/>
              <a:ext cx="1602654" cy="1017441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827" name="Google Shape;827;p49"/>
          <p:cNvSpPr txBox="1"/>
          <p:nvPr/>
        </p:nvSpPr>
        <p:spPr>
          <a:xfrm>
            <a:off x="4015350" y="1165825"/>
            <a:ext cx="3551700" cy="1707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1" i="0" lang="pt-BR" sz="5500" u="none" cap="none" strike="noStrike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MUITO OBRIGADO!</a:t>
            </a:r>
            <a:endParaRPr b="1" i="0" sz="55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sp>
        <p:nvSpPr>
          <p:cNvPr id="828" name="Google Shape;828;p49"/>
          <p:cNvSpPr txBox="1"/>
          <p:nvPr/>
        </p:nvSpPr>
        <p:spPr>
          <a:xfrm>
            <a:off x="3414000" y="6016475"/>
            <a:ext cx="4754400" cy="423900"/>
          </a:xfrm>
          <a:prstGeom prst="rect">
            <a:avLst/>
          </a:prstGeom>
          <a:noFill/>
          <a:ln>
            <a:noFill/>
          </a:ln>
        </p:spPr>
        <p:txBody>
          <a:bodyPr anchorCtr="0" anchor="t" bIns="68575" lIns="68575" spcFirstLastPara="1" rIns="68575" wrap="square" tIns="6857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© 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CESAR School 202</a:t>
            </a:r>
            <a:r>
              <a:rPr i="1" lang="pt-BR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5</a:t>
            </a:r>
            <a:r>
              <a:rPr b="0" i="1" lang="pt-BR" sz="1400" u="none" cap="none" strike="noStrike">
                <a:solidFill>
                  <a:schemeClr val="lt1"/>
                </a:solidFill>
                <a:latin typeface="Barlow Medium"/>
                <a:ea typeface="Barlow Medium"/>
                <a:cs typeface="Barlow Medium"/>
                <a:sym typeface="Barlow Medium"/>
              </a:rPr>
              <a:t> | Todos os direitos reservados </a:t>
            </a:r>
            <a:endParaRPr b="0" i="1" sz="1400" u="none" cap="none" strike="noStrike">
              <a:solidFill>
                <a:schemeClr val="lt1"/>
              </a:solidFill>
              <a:latin typeface="Barlow Medium"/>
              <a:ea typeface="Barlow Medium"/>
              <a:cs typeface="Barlow Medium"/>
              <a:sym typeface="Barlow Medium"/>
            </a:endParaRPr>
          </a:p>
        </p:txBody>
      </p:sp>
      <p:pic>
        <p:nvPicPr>
          <p:cNvPr id="829" name="Google Shape;829;p49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978400" y="3817025"/>
            <a:ext cx="1625600" cy="1447925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30" name="Google Shape;830;p49"/>
          <p:cNvGrpSpPr/>
          <p:nvPr/>
        </p:nvGrpSpPr>
        <p:grpSpPr>
          <a:xfrm rot="10800000">
            <a:off x="9631616" y="1272200"/>
            <a:ext cx="1720982" cy="4286934"/>
            <a:chOff x="9178473" y="1685208"/>
            <a:chExt cx="1062138" cy="2645765"/>
          </a:xfrm>
        </p:grpSpPr>
        <p:sp>
          <p:nvSpPr>
            <p:cNvPr id="831" name="Google Shape;831;p49"/>
            <p:cNvSpPr/>
            <p:nvPr/>
          </p:nvSpPr>
          <p:spPr>
            <a:xfrm rot="-5400000">
              <a:off x="9178473" y="168609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2" name="Google Shape;832;p49"/>
            <p:cNvSpPr/>
            <p:nvPr/>
          </p:nvSpPr>
          <p:spPr>
            <a:xfrm rot="5400000">
              <a:off x="9186411" y="169225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3" name="Google Shape;833;p49"/>
            <p:cNvSpPr/>
            <p:nvPr/>
          </p:nvSpPr>
          <p:spPr>
            <a:xfrm rot="-5400000">
              <a:off x="9449979" y="2483537"/>
              <a:ext cx="527040" cy="1054188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cubicBezTo>
                    <a:pt x="11927" y="21600"/>
                    <a:pt x="21600" y="16764"/>
                    <a:pt x="21600" y="10800"/>
                  </a:cubicBezTo>
                  <a:cubicBezTo>
                    <a:pt x="21600" y="4836"/>
                    <a:pt x="11927" y="0"/>
                    <a:pt x="0" y="0"/>
                  </a:cubicBezTo>
                  <a:lnTo>
                    <a:pt x="0" y="21600"/>
                  </a:lnTo>
                  <a:close/>
                </a:path>
              </a:pathLst>
            </a:custGeom>
            <a:solidFill>
              <a:schemeClr val="lt2"/>
            </a:solidFill>
            <a:ln>
              <a:noFill/>
            </a:ln>
          </p:spPr>
          <p:txBody>
            <a:bodyPr anchorCtr="0" anchor="ctr" bIns="50800" lIns="50800" spcFirstLastPara="1" rIns="50800" wrap="square" tIns="508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3200"/>
                <a:buFont typeface="Helvetica Neue"/>
                <a:buNone/>
              </a:pPr>
              <a:r>
                <a:t/>
              </a:r>
              <a:endParaRPr b="0" i="0" sz="32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grpSp>
          <p:nvGrpSpPr>
            <p:cNvPr id="834" name="Google Shape;834;p49"/>
            <p:cNvGrpSpPr/>
            <p:nvPr/>
          </p:nvGrpSpPr>
          <p:grpSpPr>
            <a:xfrm>
              <a:off x="9186398" y="3275365"/>
              <a:ext cx="1054200" cy="1055608"/>
              <a:chOff x="4029498" y="2746115"/>
              <a:chExt cx="1054200" cy="1055608"/>
            </a:xfrm>
          </p:grpSpPr>
          <p:sp>
            <p:nvSpPr>
              <p:cNvPr id="835" name="Google Shape;835;p49"/>
              <p:cNvSpPr/>
              <p:nvPr/>
            </p:nvSpPr>
            <p:spPr>
              <a:xfrm flipH="1" rot="-5400000">
                <a:off x="4554450" y="3274075"/>
                <a:ext cx="527648" cy="527648"/>
              </a:xfrm>
              <a:custGeom>
                <a:rect b="b" l="l" r="r" t="t"/>
                <a:pathLst>
                  <a:path extrusionOk="0" h="208763" w="208763">
                    <a:moveTo>
                      <a:pt x="0" y="0"/>
                    </a:moveTo>
                    <a:lnTo>
                      <a:pt x="0" y="208763"/>
                    </a:lnTo>
                    <a:cubicBezTo>
                      <a:pt x="115295" y="208763"/>
                      <a:pt x="208763" y="115295"/>
                      <a:pt x="208763" y="0"/>
                    </a:cubicBezTo>
                    <a:close/>
                  </a:path>
                </a:pathLst>
              </a:custGeom>
              <a:solidFill>
                <a:schemeClr val="lt2"/>
              </a:solidFill>
              <a:ln>
                <a:noFill/>
              </a:ln>
            </p:spPr>
            <p:txBody>
              <a:bodyPr anchorCtr="0" anchor="ctr" bIns="121900" lIns="121900" spcFirstLastPara="1" rIns="121900" wrap="square" tIns="121900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900"/>
                  <a:buFont typeface="Arial"/>
                  <a:buNone/>
                </a:pPr>
                <a:r>
                  <a:t/>
                </a:r>
                <a:endParaRPr b="0" i="0" sz="19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836" name="Google Shape;836;p49"/>
              <p:cNvSpPr/>
              <p:nvPr/>
            </p:nvSpPr>
            <p:spPr>
              <a:xfrm rot="-5400000">
                <a:off x="4029498" y="2746115"/>
                <a:ext cx="1054200" cy="1054200"/>
              </a:xfrm>
              <a:prstGeom prst="blockArc">
                <a:avLst>
                  <a:gd fmla="val 16177594" name="adj1"/>
                  <a:gd fmla="val 163005" name="adj2"/>
                  <a:gd fmla="val 18326" name="adj3"/>
                </a:avLst>
              </a:prstGeom>
              <a:solidFill>
                <a:schemeClr val="accent3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sp>
          <p:nvSpPr>
            <p:cNvPr id="837" name="Google Shape;837;p49"/>
            <p:cNvSpPr/>
            <p:nvPr/>
          </p:nvSpPr>
          <p:spPr>
            <a:xfrm>
              <a:off x="9185523" y="1685208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838" name="Google Shape;838;p49"/>
            <p:cNvSpPr/>
            <p:nvPr/>
          </p:nvSpPr>
          <p:spPr>
            <a:xfrm rot="10800000">
              <a:off x="9179361" y="1693145"/>
              <a:ext cx="1054200" cy="10542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accent3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144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14"/>
          <p:cNvSpPr txBox="1"/>
          <p:nvPr/>
        </p:nvSpPr>
        <p:spPr>
          <a:xfrm>
            <a:off x="1878075" y="1880750"/>
            <a:ext cx="9405300" cy="1736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Frameworks front-end oferecem componentes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prontos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e funcionalidades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pré-escritas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, permitindo que desenvolvedores criem aplicações de forma mais eficiente sem começar do zero. Eles incluem ferramentas que facilitam a criação de layouts e a integração de múltiplos recursos. Em geral, um framework guia toda a estruturação do projeto.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146" name="Google Shape;146;p14"/>
          <p:cNvSpPr txBox="1"/>
          <p:nvPr/>
        </p:nvSpPr>
        <p:spPr>
          <a:xfrm>
            <a:off x="1979675" y="646000"/>
            <a:ext cx="3610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é Framework?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147" name="Google Shape;147;p14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48" name="Google Shape;148;p14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49" name="Google Shape;149;p14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50" name="Google Shape;150;p14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1" name="Google Shape;151;p14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2" name="Google Shape;152;p14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3" name="Google Shape;153;p14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4" name="Google Shape;154;p14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4"/>
        </a:solidFill>
      </p:bgPr>
    </p:bg>
    <p:spTree>
      <p:nvGrpSpPr>
        <p:cNvPr id="159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p15"/>
          <p:cNvSpPr txBox="1"/>
          <p:nvPr/>
        </p:nvSpPr>
        <p:spPr>
          <a:xfrm>
            <a:off x="3256675" y="1447925"/>
            <a:ext cx="4972800" cy="132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7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Top 3 Frameworks*</a:t>
            </a:r>
            <a:endParaRPr b="0" i="0" sz="37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61" name="Google Shape;161;p15"/>
          <p:cNvSpPr/>
          <p:nvPr/>
        </p:nvSpPr>
        <p:spPr>
          <a:xfrm rot="-5400000">
            <a:off x="10744168" y="542447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62" name="Google Shape;162;p15"/>
          <p:cNvSpPr/>
          <p:nvPr/>
        </p:nvSpPr>
        <p:spPr>
          <a:xfrm rot="5400000">
            <a:off x="10550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163" name="Google Shape;163;p15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164" name="Google Shape;164;p15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165" name="Google Shape;165;p15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166" name="Google Shape;166;p15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7" name="Google Shape;167;p15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8" name="Google Shape;168;p15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69" name="Google Shape;169;p15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0" name="Google Shape;170;p15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1" name="Google Shape;171;p15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2" name="Google Shape;172;p15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173" name="Google Shape;173;p15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174" name="Google Shape;174;p15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75" name="Google Shape;175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76" name="Google Shape;176;p15"/>
          <p:cNvSpPr/>
          <p:nvPr/>
        </p:nvSpPr>
        <p:spPr>
          <a:xfrm flipH="1" rot="-5400000">
            <a:off x="-8" y="0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77" name="Google Shape;177;p15"/>
          <p:cNvSpPr/>
          <p:nvPr/>
        </p:nvSpPr>
        <p:spPr>
          <a:xfrm rot="-5400000">
            <a:off x="315501" y="55519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id="178" name="Google Shape;178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966050" y="2609225"/>
            <a:ext cx="2877174" cy="2877174"/>
          </a:xfrm>
          <a:prstGeom prst="rect">
            <a:avLst/>
          </a:prstGeom>
          <a:noFill/>
          <a:ln>
            <a:noFill/>
          </a:ln>
        </p:spPr>
      </p:pic>
      <p:pic>
        <p:nvPicPr>
          <p:cNvPr id="179" name="Google Shape;179;p1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4575625" y="2390750"/>
            <a:ext cx="2557575" cy="2557575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5"/>
          <p:cNvSpPr txBox="1"/>
          <p:nvPr/>
        </p:nvSpPr>
        <p:spPr>
          <a:xfrm>
            <a:off x="4889150" y="4758950"/>
            <a:ext cx="1930500" cy="906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lang="pt-BR" sz="5000">
                <a:solidFill>
                  <a:srgbClr val="A01010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Angular</a:t>
            </a:r>
            <a:endParaRPr i="0" sz="5000" u="none" cap="none" strike="noStrike">
              <a:solidFill>
                <a:srgbClr val="A01010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pic>
        <p:nvPicPr>
          <p:cNvPr id="181" name="Google Shape;181;p1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8097000" y="2772675"/>
            <a:ext cx="2650424" cy="2650424"/>
          </a:xfrm>
          <a:prstGeom prst="rect">
            <a:avLst/>
          </a:prstGeom>
          <a:noFill/>
          <a:ln>
            <a:noFill/>
          </a:ln>
        </p:spPr>
      </p:pic>
      <p:sp>
        <p:nvSpPr>
          <p:cNvPr id="182" name="Google Shape;182;p15"/>
          <p:cNvSpPr txBox="1"/>
          <p:nvPr/>
        </p:nvSpPr>
        <p:spPr>
          <a:xfrm>
            <a:off x="872450" y="6081500"/>
            <a:ext cx="4016700" cy="40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pt-BR">
                <a:solidFill>
                  <a:srgbClr val="2D2D2D"/>
                </a:solidFill>
                <a:latin typeface="Barlow"/>
                <a:ea typeface="Barlow"/>
                <a:cs typeface="Barlow"/>
                <a:sym typeface="Barlow"/>
              </a:rPr>
              <a:t>* Oficialmente, React é uma biblioteca</a:t>
            </a:r>
            <a:endParaRPr>
              <a:solidFill>
                <a:srgbClr val="2D2D2D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accent3"/>
        </a:solidFill>
      </p:bgPr>
    </p:bg>
    <p:spTree>
      <p:nvGrpSpPr>
        <p:cNvPr id="187" name="Shape 1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8" name="Google Shape;188;p16"/>
          <p:cNvSpPr txBox="1"/>
          <p:nvPr/>
        </p:nvSpPr>
        <p:spPr>
          <a:xfrm>
            <a:off x="246325" y="957771"/>
            <a:ext cx="6047100" cy="1116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500"/>
              <a:buFont typeface="Arial"/>
              <a:buNone/>
            </a:pPr>
            <a:r>
              <a:rPr b="1" i="0" lang="pt-BR" sz="4500" u="none" cap="none" strike="noStrike">
                <a:solidFill>
                  <a:schemeClr val="dk1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veremos hoje?</a:t>
            </a:r>
            <a:endParaRPr b="0" i="0" sz="3000" u="none" cap="none" strike="noStrike">
              <a:solidFill>
                <a:schemeClr val="dk1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189" name="Google Shape;189;p16"/>
          <p:cNvSpPr txBox="1"/>
          <p:nvPr/>
        </p:nvSpPr>
        <p:spPr>
          <a:xfrm>
            <a:off x="686475" y="2383600"/>
            <a:ext cx="6797700" cy="28602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Introdução</a:t>
            </a: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 ao React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JSX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Componentes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-404200" lvl="0" marL="457200" marR="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accent6"/>
              </a:buClr>
              <a:buSzPts val="2000"/>
              <a:buFont typeface="Barlow SemiBold"/>
              <a:buChar char="●"/>
            </a:pPr>
            <a:r>
              <a:rPr lang="pt-BR" sz="2000">
                <a:solidFill>
                  <a:schemeClr val="accent6"/>
                </a:solidFill>
                <a:latin typeface="Barlow SemiBold"/>
                <a:ea typeface="Barlow SemiBold"/>
                <a:cs typeface="Barlow SemiBold"/>
                <a:sym typeface="Barlow SemiBold"/>
              </a:rPr>
              <a:t>Monitoria</a:t>
            </a:r>
            <a:endParaRPr sz="2000">
              <a:solidFill>
                <a:schemeClr val="accent6"/>
              </a:solidFill>
              <a:latin typeface="Barlow SemiBold"/>
              <a:ea typeface="Barlow SemiBold"/>
              <a:cs typeface="Barlow SemiBold"/>
              <a:sym typeface="Barlow SemiBol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t/>
            </a:r>
            <a:endParaRPr b="0" i="0" sz="2800" u="none" cap="none" strike="noStrike">
              <a:solidFill>
                <a:srgbClr val="F7F6E2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grpSp>
        <p:nvGrpSpPr>
          <p:cNvPr id="190" name="Google Shape;190;p16"/>
          <p:cNvGrpSpPr/>
          <p:nvPr/>
        </p:nvGrpSpPr>
        <p:grpSpPr>
          <a:xfrm>
            <a:off x="8735250" y="-376950"/>
            <a:ext cx="3224150" cy="353150"/>
            <a:chOff x="8735250" y="156450"/>
            <a:chExt cx="3224150" cy="353150"/>
          </a:xfrm>
        </p:grpSpPr>
        <p:sp>
          <p:nvSpPr>
            <p:cNvPr id="191" name="Google Shape;191;p1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192" name="Google Shape;192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193" name="Google Shape;193;p16"/>
          <p:cNvSpPr/>
          <p:nvPr/>
        </p:nvSpPr>
        <p:spPr>
          <a:xfrm>
            <a:off x="8965036" y="1035775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4" name="Google Shape;194;p16"/>
          <p:cNvSpPr/>
          <p:nvPr/>
        </p:nvSpPr>
        <p:spPr>
          <a:xfrm rot="5400000">
            <a:off x="8962562" y="1061894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95" name="Google Shape;195;p16"/>
          <p:cNvSpPr/>
          <p:nvPr/>
        </p:nvSpPr>
        <p:spPr>
          <a:xfrm rot="10800000">
            <a:off x="8962562" y="1062073"/>
            <a:ext cx="1755000" cy="17550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1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96" name="Google Shape;196;p16"/>
          <p:cNvGrpSpPr/>
          <p:nvPr/>
        </p:nvGrpSpPr>
        <p:grpSpPr>
          <a:xfrm>
            <a:off x="8926593" y="4591989"/>
            <a:ext cx="1755138" cy="1757483"/>
            <a:chOff x="4029498" y="2746115"/>
            <a:chExt cx="1054200" cy="1055608"/>
          </a:xfrm>
        </p:grpSpPr>
        <p:sp>
          <p:nvSpPr>
            <p:cNvPr id="197" name="Google Shape;197;p16"/>
            <p:cNvSpPr/>
            <p:nvPr/>
          </p:nvSpPr>
          <p:spPr>
            <a:xfrm flipH="1" rot="-5400000">
              <a:off x="4554450" y="3274075"/>
              <a:ext cx="527648" cy="527648"/>
            </a:xfrm>
            <a:custGeom>
              <a:rect b="b" l="l" r="r" t="t"/>
              <a:pathLst>
                <a:path extrusionOk="0" h="208763" w="208763">
                  <a:moveTo>
                    <a:pt x="0" y="0"/>
                  </a:moveTo>
                  <a:lnTo>
                    <a:pt x="0" y="208763"/>
                  </a:lnTo>
                  <a:cubicBezTo>
                    <a:pt x="115295" y="208763"/>
                    <a:pt x="208763" y="115295"/>
                    <a:pt x="208763" y="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anchorCtr="0" anchor="ctr" bIns="121900" lIns="121900" spcFirstLastPara="1" rIns="121900" wrap="square" tIns="1219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900"/>
                <a:buFont typeface="Arial"/>
                <a:buNone/>
              </a:pPr>
              <a:r>
                <a:t/>
              </a:r>
              <a:endParaRPr b="0" i="0" sz="19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198" name="Google Shape;198;p16"/>
            <p:cNvSpPr/>
            <p:nvPr/>
          </p:nvSpPr>
          <p:spPr>
            <a:xfrm rot="-5400000">
              <a:off x="4029498" y="2746115"/>
              <a:ext cx="1054200" cy="1054200"/>
            </a:xfrm>
            <a:prstGeom prst="blockArc">
              <a:avLst>
                <a:gd fmla="val 16177594" name="adj1"/>
                <a:gd fmla="val 82284" name="adj2"/>
                <a:gd fmla="val 19062" name="adj3"/>
              </a:avLst>
            </a:prstGeom>
            <a:solidFill>
              <a:schemeClr val="lt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9" name="Google Shape;199;p16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00" name="Google Shape;200;p1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01" name="Google Shape;201;p16"/>
            <p:cNvPicPr preferRelativeResize="0"/>
            <p:nvPr/>
          </p:nvPicPr>
          <p:blipFill rotWithShape="1">
            <a:blip r:embed="rId4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grpSp>
        <p:nvGrpSpPr>
          <p:cNvPr id="202" name="Google Shape;202;p16"/>
          <p:cNvGrpSpPr/>
          <p:nvPr/>
        </p:nvGrpSpPr>
        <p:grpSpPr>
          <a:xfrm>
            <a:off x="8965092" y="2817073"/>
            <a:ext cx="1754861" cy="1778454"/>
            <a:chOff x="6421479" y="1050423"/>
            <a:chExt cx="1754861" cy="1778454"/>
          </a:xfrm>
        </p:grpSpPr>
        <p:sp>
          <p:nvSpPr>
            <p:cNvPr id="203" name="Google Shape;203;p16"/>
            <p:cNvSpPr/>
            <p:nvPr/>
          </p:nvSpPr>
          <p:spPr>
            <a:xfrm rot="-5400000">
              <a:off x="6424040" y="1050500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4" name="Google Shape;204;p16"/>
            <p:cNvSpPr/>
            <p:nvPr/>
          </p:nvSpPr>
          <p:spPr>
            <a:xfrm>
              <a:off x="6424040" y="1050423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5" name="Google Shape;205;p16"/>
            <p:cNvSpPr/>
            <p:nvPr/>
          </p:nvSpPr>
          <p:spPr>
            <a:xfrm rot="5400000">
              <a:off x="6421479" y="1076499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206" name="Google Shape;206;p16"/>
            <p:cNvSpPr/>
            <p:nvPr/>
          </p:nvSpPr>
          <p:spPr>
            <a:xfrm rot="10800000">
              <a:off x="6421479" y="1076577"/>
              <a:ext cx="1752300" cy="1752300"/>
            </a:xfrm>
            <a:prstGeom prst="blockArc">
              <a:avLst>
                <a:gd fmla="val 16177594" name="adj1"/>
                <a:gd fmla="val 163005" name="adj2"/>
                <a:gd fmla="val 18326" name="adj3"/>
              </a:avLst>
            </a:prstGeom>
            <a:solidFill>
              <a:schemeClr val="dk1"/>
            </a:solidFill>
            <a:ln>
              <a:noFill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7" name="Google Shape;207;p16"/>
          <p:cNvGrpSpPr/>
          <p:nvPr/>
        </p:nvGrpSpPr>
        <p:grpSpPr>
          <a:xfrm>
            <a:off x="8735250" y="156450"/>
            <a:ext cx="3224150" cy="353150"/>
            <a:chOff x="8735250" y="156450"/>
            <a:chExt cx="3224150" cy="353150"/>
          </a:xfrm>
        </p:grpSpPr>
        <p:sp>
          <p:nvSpPr>
            <p:cNvPr id="208" name="Google Shape;208;p16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09" name="Google Shape;209;p16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0" y="156450"/>
              <a:ext cx="396500" cy="353150"/>
            </a:xfrm>
            <a:prstGeom prst="rect">
              <a:avLst/>
            </a:prstGeom>
            <a:noFill/>
            <a:ln>
              <a:noFill/>
            </a:ln>
          </p:spPr>
        </p:pic>
      </p:grp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14" name="Shape 2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Google Shape;215;p17"/>
          <p:cNvSpPr txBox="1"/>
          <p:nvPr/>
        </p:nvSpPr>
        <p:spPr>
          <a:xfrm>
            <a:off x="226376" y="2115475"/>
            <a:ext cx="5355600" cy="3302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marR="0" rt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Arial"/>
              <a:buNone/>
            </a:pPr>
            <a:r>
              <a:rPr b="1" lang="pt-BR" sz="40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Introdução ao React</a:t>
            </a:r>
            <a:endParaRPr b="1" i="0" sz="40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000"/>
              <a:buFont typeface="Arial"/>
              <a:buNone/>
            </a:pPr>
            <a:r>
              <a:t/>
            </a:r>
            <a:endParaRPr b="0" i="0" sz="3000" u="none" cap="none" strike="noStrike">
              <a:solidFill>
                <a:srgbClr val="FF3E03"/>
              </a:solidFill>
              <a:latin typeface="Barlow ExtraBold"/>
              <a:ea typeface="Barlow ExtraBold"/>
              <a:cs typeface="Barlow ExtraBold"/>
              <a:sym typeface="Barlow ExtraBold"/>
            </a:endParaRPr>
          </a:p>
        </p:txBody>
      </p:sp>
      <p:sp>
        <p:nvSpPr>
          <p:cNvPr id="216" name="Google Shape;216;p17"/>
          <p:cNvSpPr/>
          <p:nvPr/>
        </p:nvSpPr>
        <p:spPr>
          <a:xfrm rot="-5400000">
            <a:off x="10126518" y="388223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7" name="Google Shape;217;p17"/>
          <p:cNvSpPr/>
          <p:nvPr/>
        </p:nvSpPr>
        <p:spPr>
          <a:xfrm rot="5400000">
            <a:off x="7883998" y="364625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18" name="Google Shape;218;p17"/>
          <p:cNvSpPr/>
          <p:nvPr/>
        </p:nvSpPr>
        <p:spPr>
          <a:xfrm rot="5400000">
            <a:off x="7883998" y="1324850"/>
            <a:ext cx="965196" cy="1930446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grpSp>
        <p:nvGrpSpPr>
          <p:cNvPr id="219" name="Google Shape;219;p17"/>
          <p:cNvGrpSpPr/>
          <p:nvPr/>
        </p:nvGrpSpPr>
        <p:grpSpPr>
          <a:xfrm>
            <a:off x="9063874" y="144445"/>
            <a:ext cx="2943381" cy="312300"/>
            <a:chOff x="9063874" y="144445"/>
            <a:chExt cx="2943381" cy="312300"/>
          </a:xfrm>
        </p:grpSpPr>
        <p:sp>
          <p:nvSpPr>
            <p:cNvPr id="220" name="Google Shape;220;p17"/>
            <p:cNvSpPr txBox="1"/>
            <p:nvPr/>
          </p:nvSpPr>
          <p:spPr>
            <a:xfrm>
              <a:off x="9063874" y="144445"/>
              <a:ext cx="23571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BFAE6"/>
                  </a:solidFill>
                  <a:latin typeface="Barlow"/>
                  <a:ea typeface="Barlow"/>
                  <a:cs typeface="Barlow"/>
                  <a:sym typeface="Barlow"/>
                </a:rPr>
                <a:t>@CESAR 2023 | Todos os Direitos Reservados </a:t>
              </a:r>
              <a:endParaRPr b="0" i="1" sz="900" u="none" cap="none" strike="noStrike">
                <a:solidFill>
                  <a:srgbClr val="FBFAE6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grpSp>
          <p:nvGrpSpPr>
            <p:cNvPr id="221" name="Google Shape;221;p17"/>
            <p:cNvGrpSpPr/>
            <p:nvPr/>
          </p:nvGrpSpPr>
          <p:grpSpPr>
            <a:xfrm>
              <a:off x="11520441" y="155422"/>
              <a:ext cx="486814" cy="282770"/>
              <a:chOff x="2339925" y="1981650"/>
              <a:chExt cx="2916800" cy="1747650"/>
            </a:xfrm>
          </p:grpSpPr>
          <p:sp>
            <p:nvSpPr>
              <p:cNvPr id="222" name="Google Shape;222;p17"/>
              <p:cNvSpPr/>
              <p:nvPr/>
            </p:nvSpPr>
            <p:spPr>
              <a:xfrm>
                <a:off x="2340950" y="3438000"/>
                <a:ext cx="2915775" cy="291300"/>
              </a:xfrm>
              <a:custGeom>
                <a:rect b="b" l="l" r="r" t="t"/>
                <a:pathLst>
                  <a:path extrusionOk="0" h="11652" w="116631">
                    <a:moveTo>
                      <a:pt x="114844" y="3370"/>
                    </a:moveTo>
                    <a:cubicBezTo>
                      <a:pt x="114804" y="4019"/>
                      <a:pt x="114540" y="4446"/>
                      <a:pt x="114053" y="4628"/>
                    </a:cubicBezTo>
                    <a:cubicBezTo>
                      <a:pt x="113566" y="4852"/>
                      <a:pt x="113139" y="4953"/>
                      <a:pt x="112794" y="4933"/>
                    </a:cubicBezTo>
                    <a:lnTo>
                      <a:pt x="111252" y="4933"/>
                    </a:lnTo>
                    <a:cubicBezTo>
                      <a:pt x="110907" y="4933"/>
                      <a:pt x="110724" y="4770"/>
                      <a:pt x="110724" y="4425"/>
                    </a:cubicBezTo>
                    <a:lnTo>
                      <a:pt x="110724" y="3837"/>
                    </a:lnTo>
                    <a:cubicBezTo>
                      <a:pt x="110724" y="3268"/>
                      <a:pt x="110907" y="2761"/>
                      <a:pt x="111272" y="2335"/>
                    </a:cubicBezTo>
                    <a:cubicBezTo>
                      <a:pt x="111617" y="1908"/>
                      <a:pt x="112124" y="1685"/>
                      <a:pt x="112794" y="1665"/>
                    </a:cubicBezTo>
                    <a:cubicBezTo>
                      <a:pt x="113363" y="1665"/>
                      <a:pt x="113850" y="1807"/>
                      <a:pt x="114235" y="2071"/>
                    </a:cubicBezTo>
                    <a:cubicBezTo>
                      <a:pt x="114621" y="2355"/>
                      <a:pt x="114824" y="2781"/>
                      <a:pt x="114844" y="3370"/>
                    </a:cubicBezTo>
                    <a:close/>
                    <a:moveTo>
                      <a:pt x="116631" y="8647"/>
                    </a:moveTo>
                    <a:cubicBezTo>
                      <a:pt x="116631" y="7937"/>
                      <a:pt x="116529" y="7348"/>
                      <a:pt x="116306" y="6922"/>
                    </a:cubicBezTo>
                    <a:cubicBezTo>
                      <a:pt x="116083" y="6516"/>
                      <a:pt x="115839" y="6211"/>
                      <a:pt x="115534" y="6009"/>
                    </a:cubicBezTo>
                    <a:cubicBezTo>
                      <a:pt x="115352" y="5826"/>
                      <a:pt x="115352" y="5663"/>
                      <a:pt x="115534" y="5501"/>
                    </a:cubicBezTo>
                    <a:cubicBezTo>
                      <a:pt x="115737" y="5400"/>
                      <a:pt x="115961" y="5176"/>
                      <a:pt x="116204" y="4831"/>
                    </a:cubicBezTo>
                    <a:cubicBezTo>
                      <a:pt x="116468" y="4507"/>
                      <a:pt x="116610" y="4019"/>
                      <a:pt x="116631" y="3370"/>
                    </a:cubicBezTo>
                    <a:cubicBezTo>
                      <a:pt x="116610" y="2294"/>
                      <a:pt x="116245" y="1462"/>
                      <a:pt x="115555" y="894"/>
                    </a:cubicBezTo>
                    <a:cubicBezTo>
                      <a:pt x="114824" y="305"/>
                      <a:pt x="113890" y="0"/>
                      <a:pt x="112794" y="0"/>
                    </a:cubicBezTo>
                    <a:cubicBezTo>
                      <a:pt x="111637" y="21"/>
                      <a:pt x="110724" y="406"/>
                      <a:pt x="110014" y="1157"/>
                    </a:cubicBezTo>
                    <a:cubicBezTo>
                      <a:pt x="109303" y="1888"/>
                      <a:pt x="108958" y="2802"/>
                      <a:pt x="108958" y="3857"/>
                    </a:cubicBezTo>
                    <a:lnTo>
                      <a:pt x="108958" y="10677"/>
                    </a:lnTo>
                    <a:cubicBezTo>
                      <a:pt x="108958" y="11022"/>
                      <a:pt x="109120" y="11184"/>
                      <a:pt x="109465" y="11184"/>
                    </a:cubicBezTo>
                    <a:lnTo>
                      <a:pt x="110216" y="11184"/>
                    </a:lnTo>
                    <a:cubicBezTo>
                      <a:pt x="110562" y="11184"/>
                      <a:pt x="110724" y="11022"/>
                      <a:pt x="110724" y="10677"/>
                    </a:cubicBezTo>
                    <a:lnTo>
                      <a:pt x="110724" y="7023"/>
                    </a:lnTo>
                    <a:cubicBezTo>
                      <a:pt x="110724" y="6658"/>
                      <a:pt x="110907" y="6496"/>
                      <a:pt x="111252" y="6496"/>
                    </a:cubicBezTo>
                    <a:lnTo>
                      <a:pt x="112794" y="6496"/>
                    </a:lnTo>
                    <a:cubicBezTo>
                      <a:pt x="113444" y="6496"/>
                      <a:pt x="113951" y="6719"/>
                      <a:pt x="114296" y="7145"/>
                    </a:cubicBezTo>
                    <a:cubicBezTo>
                      <a:pt x="114662" y="7571"/>
                      <a:pt x="114844" y="8079"/>
                      <a:pt x="114844" y="8647"/>
                    </a:cubicBezTo>
                    <a:lnTo>
                      <a:pt x="114844" y="10677"/>
                    </a:lnTo>
                    <a:cubicBezTo>
                      <a:pt x="114844" y="11022"/>
                      <a:pt x="115007" y="11184"/>
                      <a:pt x="115352" y="11184"/>
                    </a:cubicBezTo>
                    <a:lnTo>
                      <a:pt x="116123" y="11184"/>
                    </a:lnTo>
                    <a:cubicBezTo>
                      <a:pt x="116448" y="11184"/>
                      <a:pt x="116631" y="11022"/>
                      <a:pt x="116631" y="10677"/>
                    </a:cubicBezTo>
                    <a:close/>
                    <a:moveTo>
                      <a:pt x="87483" y="4425"/>
                    </a:moveTo>
                    <a:cubicBezTo>
                      <a:pt x="87483" y="4770"/>
                      <a:pt x="87321" y="4933"/>
                      <a:pt x="86976" y="4933"/>
                    </a:cubicBezTo>
                    <a:lnTo>
                      <a:pt x="83890" y="4933"/>
                    </a:lnTo>
                    <a:cubicBezTo>
                      <a:pt x="83545" y="4933"/>
                      <a:pt x="83383" y="4770"/>
                      <a:pt x="83383" y="4425"/>
                    </a:cubicBezTo>
                    <a:lnTo>
                      <a:pt x="83383" y="3837"/>
                    </a:lnTo>
                    <a:cubicBezTo>
                      <a:pt x="83383" y="3268"/>
                      <a:pt x="83545" y="2761"/>
                      <a:pt x="83911" y="2335"/>
                    </a:cubicBezTo>
                    <a:cubicBezTo>
                      <a:pt x="84276" y="1908"/>
                      <a:pt x="84784" y="1685"/>
                      <a:pt x="85433" y="1665"/>
                    </a:cubicBezTo>
                    <a:cubicBezTo>
                      <a:pt x="86083" y="1685"/>
                      <a:pt x="86590" y="1908"/>
                      <a:pt x="86955" y="2335"/>
                    </a:cubicBezTo>
                    <a:cubicBezTo>
                      <a:pt x="87300" y="2761"/>
                      <a:pt x="87483" y="3268"/>
                      <a:pt x="87483" y="3837"/>
                    </a:cubicBezTo>
                    <a:close/>
                    <a:moveTo>
                      <a:pt x="89269" y="3857"/>
                    </a:moveTo>
                    <a:cubicBezTo>
                      <a:pt x="89249" y="2802"/>
                      <a:pt x="88904" y="1888"/>
                      <a:pt x="88214" y="1157"/>
                    </a:cubicBezTo>
                    <a:cubicBezTo>
                      <a:pt x="87544" y="406"/>
                      <a:pt x="86610" y="21"/>
                      <a:pt x="85433" y="0"/>
                    </a:cubicBezTo>
                    <a:cubicBezTo>
                      <a:pt x="84296" y="21"/>
                      <a:pt x="83363" y="406"/>
                      <a:pt x="82652" y="1157"/>
                    </a:cubicBezTo>
                    <a:cubicBezTo>
                      <a:pt x="81942" y="1888"/>
                      <a:pt x="81597" y="2802"/>
                      <a:pt x="81597" y="3857"/>
                    </a:cubicBezTo>
                    <a:lnTo>
                      <a:pt x="81597" y="10677"/>
                    </a:lnTo>
                    <a:cubicBezTo>
                      <a:pt x="81597" y="11022"/>
                      <a:pt x="81759" y="11184"/>
                      <a:pt x="82104" y="11184"/>
                    </a:cubicBezTo>
                    <a:lnTo>
                      <a:pt x="82876" y="11184"/>
                    </a:lnTo>
                    <a:cubicBezTo>
                      <a:pt x="83200" y="11184"/>
                      <a:pt x="83383" y="11022"/>
                      <a:pt x="83383" y="10677"/>
                    </a:cubicBezTo>
                    <a:lnTo>
                      <a:pt x="83383" y="7023"/>
                    </a:lnTo>
                    <a:cubicBezTo>
                      <a:pt x="83383" y="6658"/>
                      <a:pt x="83545" y="6496"/>
                      <a:pt x="83890" y="6496"/>
                    </a:cubicBezTo>
                    <a:lnTo>
                      <a:pt x="86976" y="6496"/>
                    </a:lnTo>
                    <a:cubicBezTo>
                      <a:pt x="87321" y="6496"/>
                      <a:pt x="87483" y="6658"/>
                      <a:pt x="87483" y="7023"/>
                    </a:cubicBezTo>
                    <a:lnTo>
                      <a:pt x="87483" y="10677"/>
                    </a:lnTo>
                    <a:cubicBezTo>
                      <a:pt x="87483" y="11022"/>
                      <a:pt x="87646" y="11184"/>
                      <a:pt x="87991" y="11184"/>
                    </a:cubicBezTo>
                    <a:lnTo>
                      <a:pt x="88762" y="11184"/>
                    </a:lnTo>
                    <a:cubicBezTo>
                      <a:pt x="89107" y="11184"/>
                      <a:pt x="89269" y="11022"/>
                      <a:pt x="89269" y="10677"/>
                    </a:cubicBezTo>
                    <a:close/>
                    <a:moveTo>
                      <a:pt x="61908" y="7876"/>
                    </a:moveTo>
                    <a:cubicBezTo>
                      <a:pt x="61888" y="6760"/>
                      <a:pt x="61522" y="5948"/>
                      <a:pt x="60771" y="5420"/>
                    </a:cubicBezTo>
                    <a:cubicBezTo>
                      <a:pt x="60041" y="4912"/>
                      <a:pt x="59127" y="4628"/>
                      <a:pt x="58072" y="4588"/>
                    </a:cubicBezTo>
                    <a:cubicBezTo>
                      <a:pt x="58031" y="4608"/>
                      <a:pt x="57707" y="4527"/>
                      <a:pt x="57138" y="4364"/>
                    </a:cubicBezTo>
                    <a:cubicBezTo>
                      <a:pt x="56895" y="4263"/>
                      <a:pt x="56671" y="4101"/>
                      <a:pt x="56509" y="3898"/>
                    </a:cubicBezTo>
                    <a:cubicBezTo>
                      <a:pt x="56306" y="3715"/>
                      <a:pt x="56205" y="3451"/>
                      <a:pt x="56205" y="3126"/>
                    </a:cubicBezTo>
                    <a:cubicBezTo>
                      <a:pt x="56205" y="2822"/>
                      <a:pt x="56347" y="2497"/>
                      <a:pt x="56610" y="2172"/>
                    </a:cubicBezTo>
                    <a:cubicBezTo>
                      <a:pt x="56874" y="1848"/>
                      <a:pt x="57361" y="1665"/>
                      <a:pt x="58072" y="1645"/>
                    </a:cubicBezTo>
                    <a:cubicBezTo>
                      <a:pt x="58640" y="1645"/>
                      <a:pt x="59168" y="1868"/>
                      <a:pt x="59635" y="2314"/>
                    </a:cubicBezTo>
                    <a:cubicBezTo>
                      <a:pt x="59858" y="2517"/>
                      <a:pt x="60102" y="2538"/>
                      <a:pt x="60366" y="2375"/>
                    </a:cubicBezTo>
                    <a:lnTo>
                      <a:pt x="60914" y="1969"/>
                    </a:lnTo>
                    <a:cubicBezTo>
                      <a:pt x="61177" y="1766"/>
                      <a:pt x="61218" y="1543"/>
                      <a:pt x="60974" y="1279"/>
                    </a:cubicBezTo>
                    <a:cubicBezTo>
                      <a:pt x="60670" y="914"/>
                      <a:pt x="60284" y="609"/>
                      <a:pt x="59817" y="366"/>
                    </a:cubicBezTo>
                    <a:cubicBezTo>
                      <a:pt x="59330" y="143"/>
                      <a:pt x="58762" y="21"/>
                      <a:pt x="58072" y="0"/>
                    </a:cubicBezTo>
                    <a:cubicBezTo>
                      <a:pt x="56895" y="21"/>
                      <a:pt x="56002" y="345"/>
                      <a:pt x="55393" y="995"/>
                    </a:cubicBezTo>
                    <a:cubicBezTo>
                      <a:pt x="54804" y="1645"/>
                      <a:pt x="54500" y="2355"/>
                      <a:pt x="54500" y="3147"/>
                    </a:cubicBezTo>
                    <a:cubicBezTo>
                      <a:pt x="54520" y="5014"/>
                      <a:pt x="55717" y="6049"/>
                      <a:pt x="58072" y="6272"/>
                    </a:cubicBezTo>
                    <a:cubicBezTo>
                      <a:pt x="58133" y="6252"/>
                      <a:pt x="58458" y="6313"/>
                      <a:pt x="59107" y="6455"/>
                    </a:cubicBezTo>
                    <a:cubicBezTo>
                      <a:pt x="59371" y="6536"/>
                      <a:pt x="59615" y="6699"/>
                      <a:pt x="59838" y="6922"/>
                    </a:cubicBezTo>
                    <a:cubicBezTo>
                      <a:pt x="60020" y="7165"/>
                      <a:pt x="60122" y="7490"/>
                      <a:pt x="60122" y="7876"/>
                    </a:cubicBezTo>
                    <a:cubicBezTo>
                      <a:pt x="60122" y="8343"/>
                      <a:pt x="59960" y="8769"/>
                      <a:pt x="59655" y="9134"/>
                    </a:cubicBezTo>
                    <a:cubicBezTo>
                      <a:pt x="59351" y="9540"/>
                      <a:pt x="58823" y="9743"/>
                      <a:pt x="58072" y="9743"/>
                    </a:cubicBezTo>
                    <a:cubicBezTo>
                      <a:pt x="57544" y="9743"/>
                      <a:pt x="57077" y="9601"/>
                      <a:pt x="56671" y="9276"/>
                    </a:cubicBezTo>
                    <a:cubicBezTo>
                      <a:pt x="56286" y="8972"/>
                      <a:pt x="55961" y="8647"/>
                      <a:pt x="55697" y="8302"/>
                    </a:cubicBezTo>
                    <a:cubicBezTo>
                      <a:pt x="55535" y="8059"/>
                      <a:pt x="55311" y="8018"/>
                      <a:pt x="55027" y="8160"/>
                    </a:cubicBezTo>
                    <a:lnTo>
                      <a:pt x="54500" y="8546"/>
                    </a:lnTo>
                    <a:cubicBezTo>
                      <a:pt x="54215" y="8769"/>
                      <a:pt x="54175" y="9013"/>
                      <a:pt x="54337" y="9276"/>
                    </a:cubicBezTo>
                    <a:cubicBezTo>
                      <a:pt x="54621" y="9764"/>
                      <a:pt x="55068" y="10230"/>
                      <a:pt x="55677" y="10677"/>
                    </a:cubicBezTo>
                    <a:cubicBezTo>
                      <a:pt x="56286" y="11144"/>
                      <a:pt x="57077" y="11387"/>
                      <a:pt x="58072" y="11408"/>
                    </a:cubicBezTo>
                    <a:cubicBezTo>
                      <a:pt x="59290" y="11408"/>
                      <a:pt x="60244" y="11063"/>
                      <a:pt x="60914" y="10373"/>
                    </a:cubicBezTo>
                    <a:cubicBezTo>
                      <a:pt x="61583" y="9723"/>
                      <a:pt x="61908" y="8870"/>
                      <a:pt x="61908" y="7876"/>
                    </a:cubicBezTo>
                    <a:moveTo>
                      <a:pt x="33004" y="4649"/>
                    </a:moveTo>
                    <a:cubicBezTo>
                      <a:pt x="33004" y="4994"/>
                      <a:pt x="32842" y="5176"/>
                      <a:pt x="32497" y="5176"/>
                    </a:cubicBezTo>
                    <a:lnTo>
                      <a:pt x="29412" y="5176"/>
                    </a:lnTo>
                    <a:cubicBezTo>
                      <a:pt x="29067" y="5176"/>
                      <a:pt x="28904" y="4994"/>
                      <a:pt x="28904" y="4649"/>
                    </a:cubicBezTo>
                    <a:lnTo>
                      <a:pt x="28904" y="4080"/>
                    </a:lnTo>
                    <a:cubicBezTo>
                      <a:pt x="28904" y="3512"/>
                      <a:pt x="29087" y="3004"/>
                      <a:pt x="29432" y="2578"/>
                    </a:cubicBezTo>
                    <a:cubicBezTo>
                      <a:pt x="29797" y="2152"/>
                      <a:pt x="30305" y="1929"/>
                      <a:pt x="30954" y="1908"/>
                    </a:cubicBezTo>
                    <a:cubicBezTo>
                      <a:pt x="31604" y="1929"/>
                      <a:pt x="32111" y="2152"/>
                      <a:pt x="32477" y="2578"/>
                    </a:cubicBezTo>
                    <a:cubicBezTo>
                      <a:pt x="32822" y="3004"/>
                      <a:pt x="33004" y="3512"/>
                      <a:pt x="33004" y="4080"/>
                    </a:cubicBezTo>
                    <a:close/>
                    <a:moveTo>
                      <a:pt x="34791" y="4080"/>
                    </a:moveTo>
                    <a:cubicBezTo>
                      <a:pt x="34770" y="3025"/>
                      <a:pt x="34425" y="2132"/>
                      <a:pt x="33755" y="1381"/>
                    </a:cubicBezTo>
                    <a:cubicBezTo>
                      <a:pt x="33065" y="650"/>
                      <a:pt x="32132" y="264"/>
                      <a:pt x="30954" y="244"/>
                    </a:cubicBezTo>
                    <a:cubicBezTo>
                      <a:pt x="29818" y="264"/>
                      <a:pt x="28884" y="650"/>
                      <a:pt x="28194" y="1381"/>
                    </a:cubicBezTo>
                    <a:cubicBezTo>
                      <a:pt x="27483" y="2132"/>
                      <a:pt x="27118" y="3025"/>
                      <a:pt x="27118" y="4080"/>
                    </a:cubicBezTo>
                    <a:lnTo>
                      <a:pt x="27118" y="7835"/>
                    </a:lnTo>
                    <a:cubicBezTo>
                      <a:pt x="27118" y="8870"/>
                      <a:pt x="27483" y="9764"/>
                      <a:pt x="28194" y="10494"/>
                    </a:cubicBezTo>
                    <a:cubicBezTo>
                      <a:pt x="28884" y="11245"/>
                      <a:pt x="29818" y="11631"/>
                      <a:pt x="30954" y="11651"/>
                    </a:cubicBezTo>
                    <a:cubicBezTo>
                      <a:pt x="31929" y="11631"/>
                      <a:pt x="32720" y="11408"/>
                      <a:pt x="33329" y="10981"/>
                    </a:cubicBezTo>
                    <a:cubicBezTo>
                      <a:pt x="33634" y="10758"/>
                      <a:pt x="33897" y="10535"/>
                      <a:pt x="34100" y="10291"/>
                    </a:cubicBezTo>
                    <a:cubicBezTo>
                      <a:pt x="34303" y="10068"/>
                      <a:pt x="34466" y="9824"/>
                      <a:pt x="34608" y="9601"/>
                    </a:cubicBezTo>
                    <a:cubicBezTo>
                      <a:pt x="34689" y="9500"/>
                      <a:pt x="34730" y="9378"/>
                      <a:pt x="34730" y="9236"/>
                    </a:cubicBezTo>
                    <a:cubicBezTo>
                      <a:pt x="34709" y="9114"/>
                      <a:pt x="34628" y="8992"/>
                      <a:pt x="34486" y="8870"/>
                    </a:cubicBezTo>
                    <a:lnTo>
                      <a:pt x="33979" y="8505"/>
                    </a:lnTo>
                    <a:cubicBezTo>
                      <a:pt x="33857" y="8404"/>
                      <a:pt x="33755" y="8363"/>
                      <a:pt x="33634" y="8383"/>
                    </a:cubicBezTo>
                    <a:cubicBezTo>
                      <a:pt x="33491" y="8404"/>
                      <a:pt x="33370" y="8465"/>
                      <a:pt x="33288" y="8586"/>
                    </a:cubicBezTo>
                    <a:cubicBezTo>
                      <a:pt x="33086" y="8870"/>
                      <a:pt x="32801" y="9175"/>
                      <a:pt x="32436" y="9500"/>
                    </a:cubicBezTo>
                    <a:cubicBezTo>
                      <a:pt x="32050" y="9804"/>
                      <a:pt x="31563" y="9967"/>
                      <a:pt x="30954" y="9987"/>
                    </a:cubicBezTo>
                    <a:cubicBezTo>
                      <a:pt x="30284" y="9967"/>
                      <a:pt x="29797" y="9743"/>
                      <a:pt x="29432" y="9297"/>
                    </a:cubicBezTo>
                    <a:cubicBezTo>
                      <a:pt x="29067" y="8870"/>
                      <a:pt x="28904" y="8383"/>
                      <a:pt x="28904" y="7815"/>
                    </a:cubicBezTo>
                    <a:lnTo>
                      <a:pt x="28904" y="7247"/>
                    </a:lnTo>
                    <a:cubicBezTo>
                      <a:pt x="28904" y="6902"/>
                      <a:pt x="29067" y="6719"/>
                      <a:pt x="29412" y="6719"/>
                    </a:cubicBezTo>
                    <a:lnTo>
                      <a:pt x="33755" y="6719"/>
                    </a:lnTo>
                    <a:cubicBezTo>
                      <a:pt x="34425" y="6719"/>
                      <a:pt x="34770" y="6374"/>
                      <a:pt x="34791" y="5684"/>
                    </a:cubicBezTo>
                    <a:close/>
                    <a:moveTo>
                      <a:pt x="7267" y="9317"/>
                    </a:moveTo>
                    <a:cubicBezTo>
                      <a:pt x="7429" y="9053"/>
                      <a:pt x="7348" y="8810"/>
                      <a:pt x="7064" y="8627"/>
                    </a:cubicBezTo>
                    <a:lnTo>
                      <a:pt x="6516" y="8241"/>
                    </a:lnTo>
                    <a:cubicBezTo>
                      <a:pt x="6272" y="8059"/>
                      <a:pt x="6049" y="8119"/>
                      <a:pt x="5826" y="8424"/>
                    </a:cubicBezTo>
                    <a:cubicBezTo>
                      <a:pt x="5785" y="8505"/>
                      <a:pt x="5724" y="8627"/>
                      <a:pt x="5623" y="8749"/>
                    </a:cubicBezTo>
                    <a:cubicBezTo>
                      <a:pt x="5521" y="8911"/>
                      <a:pt x="5400" y="9053"/>
                      <a:pt x="5237" y="9216"/>
                    </a:cubicBezTo>
                    <a:cubicBezTo>
                      <a:pt x="4933" y="9561"/>
                      <a:pt x="4466" y="9743"/>
                      <a:pt x="3837" y="9743"/>
                    </a:cubicBezTo>
                    <a:cubicBezTo>
                      <a:pt x="3187" y="9743"/>
                      <a:pt x="2680" y="9500"/>
                      <a:pt x="2314" y="9073"/>
                    </a:cubicBezTo>
                    <a:cubicBezTo>
                      <a:pt x="1949" y="8627"/>
                      <a:pt x="1787" y="8140"/>
                      <a:pt x="1787" y="7592"/>
                    </a:cubicBezTo>
                    <a:lnTo>
                      <a:pt x="1787" y="3837"/>
                    </a:lnTo>
                    <a:cubicBezTo>
                      <a:pt x="1787" y="3248"/>
                      <a:pt x="1949" y="2761"/>
                      <a:pt x="2314" y="2335"/>
                    </a:cubicBezTo>
                    <a:cubicBezTo>
                      <a:pt x="2680" y="1908"/>
                      <a:pt x="3187" y="1685"/>
                      <a:pt x="3837" y="1665"/>
                    </a:cubicBezTo>
                    <a:cubicBezTo>
                      <a:pt x="4161" y="1665"/>
                      <a:pt x="4446" y="1705"/>
                      <a:pt x="4689" y="1807"/>
                    </a:cubicBezTo>
                    <a:cubicBezTo>
                      <a:pt x="4912" y="1929"/>
                      <a:pt x="5115" y="2071"/>
                      <a:pt x="5257" y="2213"/>
                    </a:cubicBezTo>
                    <a:cubicBezTo>
                      <a:pt x="5420" y="2355"/>
                      <a:pt x="5542" y="2497"/>
                      <a:pt x="5643" y="2659"/>
                    </a:cubicBezTo>
                    <a:cubicBezTo>
                      <a:pt x="5745" y="2802"/>
                      <a:pt x="5805" y="2923"/>
                      <a:pt x="5826" y="3045"/>
                    </a:cubicBezTo>
                    <a:cubicBezTo>
                      <a:pt x="6029" y="3309"/>
                      <a:pt x="6252" y="3350"/>
                      <a:pt x="6516" y="3167"/>
                    </a:cubicBezTo>
                    <a:lnTo>
                      <a:pt x="7084" y="2761"/>
                    </a:lnTo>
                    <a:cubicBezTo>
                      <a:pt x="7226" y="2659"/>
                      <a:pt x="7308" y="2517"/>
                      <a:pt x="7328" y="2375"/>
                    </a:cubicBezTo>
                    <a:cubicBezTo>
                      <a:pt x="7328" y="2253"/>
                      <a:pt x="7287" y="2152"/>
                      <a:pt x="7226" y="2050"/>
                    </a:cubicBezTo>
                    <a:cubicBezTo>
                      <a:pt x="7145" y="1787"/>
                      <a:pt x="6841" y="1381"/>
                      <a:pt x="6333" y="853"/>
                    </a:cubicBezTo>
                    <a:cubicBezTo>
                      <a:pt x="6090" y="609"/>
                      <a:pt x="5765" y="406"/>
                      <a:pt x="5339" y="244"/>
                    </a:cubicBezTo>
                    <a:cubicBezTo>
                      <a:pt x="4912" y="82"/>
                      <a:pt x="4425" y="0"/>
                      <a:pt x="3837" y="0"/>
                    </a:cubicBezTo>
                    <a:cubicBezTo>
                      <a:pt x="2680" y="21"/>
                      <a:pt x="1766" y="406"/>
                      <a:pt x="1056" y="1157"/>
                    </a:cubicBezTo>
                    <a:cubicBezTo>
                      <a:pt x="345" y="1888"/>
                      <a:pt x="0" y="2781"/>
                      <a:pt x="0" y="3837"/>
                    </a:cubicBezTo>
                    <a:lnTo>
                      <a:pt x="0" y="7592"/>
                    </a:lnTo>
                    <a:cubicBezTo>
                      <a:pt x="0" y="8627"/>
                      <a:pt x="345" y="9520"/>
                      <a:pt x="1056" y="10251"/>
                    </a:cubicBezTo>
                    <a:cubicBezTo>
                      <a:pt x="1766" y="11022"/>
                      <a:pt x="2680" y="11408"/>
                      <a:pt x="3837" y="11408"/>
                    </a:cubicBezTo>
                    <a:cubicBezTo>
                      <a:pt x="4405" y="11408"/>
                      <a:pt x="4892" y="11306"/>
                      <a:pt x="5318" y="11144"/>
                    </a:cubicBezTo>
                    <a:cubicBezTo>
                      <a:pt x="5745" y="10981"/>
                      <a:pt x="6069" y="10778"/>
                      <a:pt x="6333" y="10555"/>
                    </a:cubicBezTo>
                    <a:cubicBezTo>
                      <a:pt x="6617" y="10312"/>
                      <a:pt x="6841" y="10088"/>
                      <a:pt x="6983" y="9845"/>
                    </a:cubicBezTo>
                    <a:cubicBezTo>
                      <a:pt x="7125" y="9621"/>
                      <a:pt x="7226" y="9459"/>
                      <a:pt x="7267" y="9317"/>
                    </a:cubicBezTo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3" name="Google Shape;223;p17"/>
              <p:cNvSpPr/>
              <p:nvPr/>
            </p:nvSpPr>
            <p:spPr>
              <a:xfrm>
                <a:off x="2339925" y="1981650"/>
                <a:ext cx="2915275" cy="1166125"/>
              </a:xfrm>
              <a:custGeom>
                <a:rect b="b" l="l" r="r" t="t"/>
                <a:pathLst>
                  <a:path extrusionOk="0" h="46645" w="116611">
                    <a:moveTo>
                      <a:pt x="46178" y="0"/>
                    </a:moveTo>
                    <a:cubicBezTo>
                      <a:pt x="19852" y="2274"/>
                      <a:pt x="1" y="11753"/>
                      <a:pt x="1" y="23058"/>
                    </a:cubicBezTo>
                    <a:cubicBezTo>
                      <a:pt x="1" y="36049"/>
                      <a:pt x="26185" y="46644"/>
                      <a:pt x="58296" y="46644"/>
                    </a:cubicBezTo>
                    <a:cubicBezTo>
                      <a:pt x="90427" y="46644"/>
                      <a:pt x="116611" y="36049"/>
                      <a:pt x="116611" y="23058"/>
                    </a:cubicBezTo>
                    <a:cubicBezTo>
                      <a:pt x="116611" y="11753"/>
                      <a:pt x="96760" y="2274"/>
                      <a:pt x="70434" y="0"/>
                    </a:cubicBezTo>
                    <a:lnTo>
                      <a:pt x="70434" y="1096"/>
                    </a:lnTo>
                    <a:cubicBezTo>
                      <a:pt x="84074" y="2720"/>
                      <a:pt x="93837" y="8870"/>
                      <a:pt x="93837" y="13904"/>
                    </a:cubicBezTo>
                    <a:cubicBezTo>
                      <a:pt x="93837" y="20318"/>
                      <a:pt x="77883" y="25555"/>
                      <a:pt x="58296" y="25555"/>
                    </a:cubicBezTo>
                    <a:cubicBezTo>
                      <a:pt x="38729" y="25555"/>
                      <a:pt x="22775" y="20318"/>
                      <a:pt x="22775" y="13904"/>
                    </a:cubicBezTo>
                    <a:cubicBezTo>
                      <a:pt x="22775" y="8870"/>
                      <a:pt x="32538" y="3004"/>
                      <a:pt x="46178" y="138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4" name="Google Shape;224;p17"/>
              <p:cNvSpPr/>
              <p:nvPr/>
            </p:nvSpPr>
            <p:spPr>
              <a:xfrm>
                <a:off x="3191425" y="2051675"/>
                <a:ext cx="1208225" cy="429825"/>
              </a:xfrm>
              <a:custGeom>
                <a:rect b="b" l="l" r="r" t="t"/>
                <a:pathLst>
                  <a:path extrusionOk="0" h="17193" w="48329">
                    <a:moveTo>
                      <a:pt x="19141" y="0"/>
                    </a:moveTo>
                    <a:cubicBezTo>
                      <a:pt x="8221" y="833"/>
                      <a:pt x="0" y="4324"/>
                      <a:pt x="0" y="8485"/>
                    </a:cubicBezTo>
                    <a:cubicBezTo>
                      <a:pt x="0" y="13275"/>
                      <a:pt x="10859" y="17192"/>
                      <a:pt x="24154" y="17192"/>
                    </a:cubicBezTo>
                    <a:cubicBezTo>
                      <a:pt x="37470" y="17192"/>
                      <a:pt x="48329" y="13275"/>
                      <a:pt x="48329" y="8485"/>
                    </a:cubicBezTo>
                    <a:cubicBezTo>
                      <a:pt x="48329" y="4324"/>
                      <a:pt x="40108" y="833"/>
                      <a:pt x="29188" y="0"/>
                    </a:cubicBezTo>
                    <a:lnTo>
                      <a:pt x="29188" y="1076"/>
                    </a:lnTo>
                    <a:cubicBezTo>
                      <a:pt x="34831" y="1685"/>
                      <a:pt x="38890" y="3268"/>
                      <a:pt x="38890" y="5115"/>
                    </a:cubicBezTo>
                    <a:cubicBezTo>
                      <a:pt x="38890" y="7490"/>
                      <a:pt x="32273" y="9419"/>
                      <a:pt x="24154" y="9419"/>
                    </a:cubicBezTo>
                    <a:cubicBezTo>
                      <a:pt x="16056" y="9419"/>
                      <a:pt x="9439" y="7490"/>
                      <a:pt x="9439" y="5115"/>
                    </a:cubicBezTo>
                    <a:cubicBezTo>
                      <a:pt x="9439" y="3268"/>
                      <a:pt x="13478" y="1685"/>
                      <a:pt x="19141" y="1076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5" name="Google Shape;225;p17"/>
              <p:cNvSpPr/>
              <p:nvPr/>
            </p:nvSpPr>
            <p:spPr>
              <a:xfrm>
                <a:off x="2762125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66"/>
                    </a:moveTo>
                    <a:cubicBezTo>
                      <a:pt x="1137" y="14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4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36"/>
                      <a:pt x="325" y="1036"/>
                    </a:cubicBezTo>
                    <a:lnTo>
                      <a:pt x="812" y="1036"/>
                    </a:lnTo>
                    <a:cubicBezTo>
                      <a:pt x="1015" y="103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6" name="Google Shape;226;p17"/>
              <p:cNvSpPr/>
              <p:nvPr/>
            </p:nvSpPr>
            <p:spPr>
              <a:xfrm>
                <a:off x="3444625" y="3697300"/>
                <a:ext cx="28450" cy="25400"/>
              </a:xfrm>
              <a:custGeom>
                <a:rect b="b" l="l" r="r" t="t"/>
                <a:pathLst>
                  <a:path extrusionOk="0" h="1016" w="1138">
                    <a:moveTo>
                      <a:pt x="1137" y="346"/>
                    </a:moveTo>
                    <a:cubicBezTo>
                      <a:pt x="1137" y="122"/>
                      <a:pt x="1016" y="1"/>
                      <a:pt x="813" y="1"/>
                    </a:cubicBezTo>
                    <a:lnTo>
                      <a:pt x="325" y="1"/>
                    </a:lnTo>
                    <a:cubicBezTo>
                      <a:pt x="102" y="1"/>
                      <a:pt x="1" y="122"/>
                      <a:pt x="1" y="346"/>
                    </a:cubicBezTo>
                    <a:lnTo>
                      <a:pt x="1" y="670"/>
                    </a:lnTo>
                    <a:cubicBezTo>
                      <a:pt x="1" y="894"/>
                      <a:pt x="102" y="1015"/>
                      <a:pt x="325" y="1015"/>
                    </a:cubicBezTo>
                    <a:lnTo>
                      <a:pt x="813" y="1015"/>
                    </a:lnTo>
                    <a:cubicBezTo>
                      <a:pt x="1016" y="1015"/>
                      <a:pt x="1137" y="894"/>
                      <a:pt x="1137" y="670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7" name="Google Shape;227;p17"/>
              <p:cNvSpPr/>
              <p:nvPr/>
            </p:nvSpPr>
            <p:spPr>
              <a:xfrm>
                <a:off x="4122075" y="3697800"/>
                <a:ext cx="28425" cy="25900"/>
              </a:xfrm>
              <a:custGeom>
                <a:rect b="b" l="l" r="r" t="t"/>
                <a:pathLst>
                  <a:path extrusionOk="0" h="1036" w="1137">
                    <a:moveTo>
                      <a:pt x="1137" y="366"/>
                    </a:moveTo>
                    <a:cubicBezTo>
                      <a:pt x="1137" y="123"/>
                      <a:pt x="1015" y="21"/>
                      <a:pt x="812" y="1"/>
                    </a:cubicBezTo>
                    <a:lnTo>
                      <a:pt x="325" y="1"/>
                    </a:lnTo>
                    <a:cubicBezTo>
                      <a:pt x="102" y="21"/>
                      <a:pt x="0" y="123"/>
                      <a:pt x="0" y="366"/>
                    </a:cubicBezTo>
                    <a:lnTo>
                      <a:pt x="0" y="691"/>
                    </a:lnTo>
                    <a:cubicBezTo>
                      <a:pt x="0" y="914"/>
                      <a:pt x="102" y="1016"/>
                      <a:pt x="325" y="1036"/>
                    </a:cubicBezTo>
                    <a:lnTo>
                      <a:pt x="812" y="1036"/>
                    </a:lnTo>
                    <a:cubicBezTo>
                      <a:pt x="1015" y="1016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228" name="Google Shape;228;p17"/>
              <p:cNvSpPr/>
              <p:nvPr/>
            </p:nvSpPr>
            <p:spPr>
              <a:xfrm>
                <a:off x="4800000" y="3697300"/>
                <a:ext cx="28450" cy="25900"/>
              </a:xfrm>
              <a:custGeom>
                <a:rect b="b" l="l" r="r" t="t"/>
                <a:pathLst>
                  <a:path extrusionOk="0" h="1036" w="1138">
                    <a:moveTo>
                      <a:pt x="1137" y="346"/>
                    </a:moveTo>
                    <a:cubicBezTo>
                      <a:pt x="1137" y="122"/>
                      <a:pt x="1016" y="21"/>
                      <a:pt x="813" y="1"/>
                    </a:cubicBezTo>
                    <a:lnTo>
                      <a:pt x="325" y="1"/>
                    </a:lnTo>
                    <a:cubicBezTo>
                      <a:pt x="102" y="21"/>
                      <a:pt x="1" y="122"/>
                      <a:pt x="1" y="346"/>
                    </a:cubicBezTo>
                    <a:lnTo>
                      <a:pt x="1" y="691"/>
                    </a:lnTo>
                    <a:cubicBezTo>
                      <a:pt x="1" y="914"/>
                      <a:pt x="102" y="1015"/>
                      <a:pt x="325" y="1036"/>
                    </a:cubicBezTo>
                    <a:lnTo>
                      <a:pt x="813" y="1036"/>
                    </a:lnTo>
                    <a:cubicBezTo>
                      <a:pt x="1016" y="1015"/>
                      <a:pt x="1137" y="914"/>
                      <a:pt x="1137" y="691"/>
                    </a:cubicBezTo>
                    <a:close/>
                  </a:path>
                </a:pathLst>
              </a:custGeom>
              <a:solidFill>
                <a:srgbClr val="FBFAE6"/>
              </a:solidFill>
              <a:ln>
                <a:noFill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</p:grpSp>
      <p:grpSp>
        <p:nvGrpSpPr>
          <p:cNvPr id="229" name="Google Shape;229;p17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30" name="Google Shape;230;p17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31" name="Google Shape;231;p17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32" name="Google Shape;232;p17"/>
          <p:cNvSpPr/>
          <p:nvPr/>
        </p:nvSpPr>
        <p:spPr>
          <a:xfrm flipH="1" rot="-5400000">
            <a:off x="10605092" y="2802875"/>
            <a:ext cx="966051" cy="966051"/>
          </a:xfrm>
          <a:custGeom>
            <a:rect b="b" l="l" r="r" t="t"/>
            <a:pathLst>
              <a:path extrusionOk="0" h="208763" w="208763">
                <a:moveTo>
                  <a:pt x="0" y="0"/>
                </a:moveTo>
                <a:lnTo>
                  <a:pt x="0" y="208763"/>
                </a:lnTo>
                <a:cubicBezTo>
                  <a:pt x="115295" y="208763"/>
                  <a:pt x="208763" y="115295"/>
                  <a:pt x="208763" y="0"/>
                </a:cubicBezTo>
                <a:close/>
              </a:path>
            </a:pathLst>
          </a:custGeom>
          <a:solidFill>
            <a:schemeClr val="lt2"/>
          </a:solidFill>
          <a:ln>
            <a:noFill/>
          </a:ln>
        </p:spPr>
        <p:txBody>
          <a:bodyPr anchorCtr="0" anchor="ctr" bIns="121900" lIns="121900" spcFirstLastPara="1" rIns="121900" wrap="square" tIns="1219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900"/>
              <a:buFont typeface="Arial"/>
              <a:buNone/>
            </a:pPr>
            <a:r>
              <a:t/>
            </a:r>
            <a:endParaRPr b="0" i="0" sz="19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3" name="Google Shape;233;p17"/>
          <p:cNvSpPr/>
          <p:nvPr/>
        </p:nvSpPr>
        <p:spPr>
          <a:xfrm rot="-5400000">
            <a:off x="9643776" y="1836043"/>
            <a:ext cx="1930500" cy="19305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accent3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238" name="Shape 2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9" name="Google Shape;239;p18"/>
          <p:cNvSpPr txBox="1"/>
          <p:nvPr/>
        </p:nvSpPr>
        <p:spPr>
          <a:xfrm>
            <a:off x="1878075" y="1880750"/>
            <a:ext cx="9405300" cy="1417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React é uma </a:t>
            </a:r>
            <a:r>
              <a:rPr b="1"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biblioteca</a:t>
            </a:r>
            <a:r>
              <a:rPr lang="pt-BR" sz="1800">
                <a:solidFill>
                  <a:schemeClr val="dk1"/>
                </a:solidFill>
                <a:latin typeface="Barlow"/>
                <a:ea typeface="Barlow"/>
                <a:cs typeface="Barlow"/>
                <a:sym typeface="Barlow"/>
              </a:rPr>
              <a:t> JavaScript amplamente usada para criar interfaces de usuário interativas e dinâmicas. Ele permite a construção de componentes reutilizáveis que facilitam a organização e manutenção do código.</a:t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 sz="1800">
              <a:solidFill>
                <a:schemeClr val="dk1"/>
              </a:solidFill>
              <a:latin typeface="Barlow"/>
              <a:ea typeface="Barlow"/>
              <a:cs typeface="Barlow"/>
              <a:sym typeface="Barlow"/>
            </a:endParaRPr>
          </a:p>
        </p:txBody>
      </p:sp>
      <p:sp>
        <p:nvSpPr>
          <p:cNvPr id="240" name="Google Shape;240;p18"/>
          <p:cNvSpPr txBox="1"/>
          <p:nvPr/>
        </p:nvSpPr>
        <p:spPr>
          <a:xfrm>
            <a:off x="1979675" y="646000"/>
            <a:ext cx="3610200" cy="5715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rPr b="1" lang="pt-BR" sz="2900">
                <a:solidFill>
                  <a:schemeClr val="accent3"/>
                </a:solidFill>
                <a:latin typeface="Barlow Condensed"/>
                <a:ea typeface="Barlow Condensed"/>
                <a:cs typeface="Barlow Condensed"/>
                <a:sym typeface="Barlow Condensed"/>
              </a:rPr>
              <a:t>O que é React?</a:t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900"/>
              <a:buFont typeface="Arial"/>
              <a:buNone/>
            </a:pPr>
            <a:r>
              <a:t/>
            </a:r>
            <a:endParaRPr b="1" i="0" sz="2900" u="none" cap="none" strike="noStrike">
              <a:solidFill>
                <a:schemeClr val="accent3"/>
              </a:solidFill>
              <a:latin typeface="Barlow Condensed"/>
              <a:ea typeface="Barlow Condensed"/>
              <a:cs typeface="Barlow Condensed"/>
              <a:sym typeface="Barlow Condensed"/>
            </a:endParaRPr>
          </a:p>
        </p:txBody>
      </p:sp>
      <p:grpSp>
        <p:nvGrpSpPr>
          <p:cNvPr id="241" name="Google Shape;241;p18"/>
          <p:cNvGrpSpPr/>
          <p:nvPr/>
        </p:nvGrpSpPr>
        <p:grpSpPr>
          <a:xfrm>
            <a:off x="8735250" y="158012"/>
            <a:ext cx="3224150" cy="353150"/>
            <a:chOff x="8735250" y="158012"/>
            <a:chExt cx="3224150" cy="353150"/>
          </a:xfrm>
        </p:grpSpPr>
        <p:sp>
          <p:nvSpPr>
            <p:cNvPr id="242" name="Google Shape;242;p18"/>
            <p:cNvSpPr txBox="1"/>
            <p:nvPr/>
          </p:nvSpPr>
          <p:spPr>
            <a:xfrm>
              <a:off x="8735250" y="196825"/>
              <a:ext cx="2699400" cy="3123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68575" lIns="68575" spcFirstLastPara="1" rIns="68575" wrap="square" tIns="6857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900"/>
                <a:buFont typeface="Arial"/>
                <a:buNone/>
              </a:pPr>
              <a:r>
                <a:rPr b="0" i="1" lang="pt-BR" sz="900" u="none" cap="none" strike="noStrike">
                  <a:solidFill>
                    <a:srgbClr val="FF6002"/>
                  </a:solidFill>
                  <a:latin typeface="Barlow"/>
                  <a:ea typeface="Barlow"/>
                  <a:cs typeface="Barlow"/>
                  <a:sym typeface="Barlow"/>
                </a:rPr>
                <a:t>© CESAR School 2024 | Todos os Direitos Reservados </a:t>
              </a:r>
              <a:endParaRPr b="0" i="1" sz="900" u="none" cap="none" strike="noStrike">
                <a:solidFill>
                  <a:srgbClr val="FF6002"/>
                </a:solidFill>
                <a:latin typeface="Barlow"/>
                <a:ea typeface="Barlow"/>
                <a:cs typeface="Barlow"/>
                <a:sym typeface="Barlow"/>
              </a:endParaRPr>
            </a:p>
          </p:txBody>
        </p:sp>
        <p:pic>
          <p:nvPicPr>
            <p:cNvPr id="243" name="Google Shape;243;p18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11562904" y="158012"/>
              <a:ext cx="396496" cy="353150"/>
            </a:xfrm>
            <a:prstGeom prst="rect">
              <a:avLst/>
            </a:prstGeom>
            <a:noFill/>
            <a:ln>
              <a:noFill/>
            </a:ln>
          </p:spPr>
        </p:pic>
      </p:grpSp>
      <p:sp>
        <p:nvSpPr>
          <p:cNvPr id="244" name="Google Shape;244;p18"/>
          <p:cNvSpPr/>
          <p:nvPr/>
        </p:nvSpPr>
        <p:spPr>
          <a:xfrm rot="5400000">
            <a:off x="763829" y="1159192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245" name="Google Shape;245;p18"/>
          <p:cNvSpPr/>
          <p:nvPr/>
        </p:nvSpPr>
        <p:spPr>
          <a:xfrm rot="-5400000">
            <a:off x="349598" y="2135534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6" name="Google Shape;246;p18"/>
          <p:cNvSpPr/>
          <p:nvPr/>
        </p:nvSpPr>
        <p:spPr>
          <a:xfrm>
            <a:off x="349598" y="2135413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7" name="Google Shape;247;p18"/>
          <p:cNvSpPr/>
          <p:nvPr/>
        </p:nvSpPr>
        <p:spPr>
          <a:xfrm rot="10800000">
            <a:off x="347751" y="2154862"/>
            <a:ext cx="1298700" cy="1298700"/>
          </a:xfrm>
          <a:prstGeom prst="blockArc">
            <a:avLst>
              <a:gd fmla="val 16177594" name="adj1"/>
              <a:gd fmla="val 163005" name="adj2"/>
              <a:gd fmla="val 18326" name="adj3"/>
            </a:avLst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8" name="Google Shape;248;p18"/>
          <p:cNvSpPr/>
          <p:nvPr/>
        </p:nvSpPr>
        <p:spPr>
          <a:xfrm rot="5400000">
            <a:off x="674375" y="509896"/>
            <a:ext cx="649296" cy="1298754"/>
          </a:xfrm>
          <a:custGeom>
            <a:rect b="b" l="l" r="r" t="t"/>
            <a:pathLst>
              <a:path extrusionOk="0" h="21600" w="21600">
                <a:moveTo>
                  <a:pt x="0" y="21600"/>
                </a:moveTo>
                <a:cubicBezTo>
                  <a:pt x="11927" y="21600"/>
                  <a:pt x="21600" y="16764"/>
                  <a:pt x="21600" y="10800"/>
                </a:cubicBezTo>
                <a:cubicBezTo>
                  <a:pt x="21600" y="4836"/>
                  <a:pt x="11927" y="0"/>
                  <a:pt x="0" y="0"/>
                </a:cubicBezTo>
                <a:lnTo>
                  <a:pt x="0" y="21600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anchorCtr="0" anchor="ctr" bIns="50800" lIns="50800" spcFirstLastPara="1" rIns="50800" wrap="square" tIns="508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200"/>
              <a:buFont typeface="Helvetica Neue"/>
              <a:buNone/>
            </a:pPr>
            <a:r>
              <a:t/>
            </a:r>
            <a:endParaRPr b="0" i="0" sz="32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id="249" name="Google Shape;249;p18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9878100" y="5232400"/>
            <a:ext cx="1285875" cy="115728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CHOOL">
  <a:themeElements>
    <a:clrScheme name="AnalogousFromRegularSeedLeftStep">
      <a:dk1>
        <a:srgbClr val="070606"/>
      </a:dk1>
      <a:lt1>
        <a:srgbClr val="FBFAE6"/>
      </a:lt1>
      <a:dk2>
        <a:srgbClr val="DD3805"/>
      </a:dk2>
      <a:lt2>
        <a:srgbClr val="FF3E03"/>
      </a:lt2>
      <a:accent1>
        <a:srgbClr val="FF7936"/>
      </a:accent1>
      <a:accent2>
        <a:srgbClr val="FF801D"/>
      </a:accent2>
      <a:accent3>
        <a:srgbClr val="FF6002"/>
      </a:accent3>
      <a:accent4>
        <a:srgbClr val="FFFFFF"/>
      </a:accent4>
      <a:accent5>
        <a:srgbClr val="FFFFFF"/>
      </a:accent5>
      <a:accent6>
        <a:srgbClr val="FFFFFF"/>
      </a:accent6>
      <a:hlink>
        <a:srgbClr val="409D34"/>
      </a:hlink>
      <a:folHlink>
        <a:srgbClr val="7F7F7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Tema do Offic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